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878" r:id="rId2"/>
    <p:sldId id="861" r:id="rId3"/>
    <p:sldId id="898" r:id="rId4"/>
    <p:sldId id="892" r:id="rId5"/>
    <p:sldId id="899" r:id="rId6"/>
    <p:sldId id="893" r:id="rId7"/>
    <p:sldId id="87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1988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7" orient="horz" pos="3517" userDrawn="1">
          <p15:clr>
            <a:srgbClr val="A4A3A4"/>
          </p15:clr>
        </p15:guide>
        <p15:guide id="9" pos="7680" userDrawn="1">
          <p15:clr>
            <a:srgbClr val="A4A3A4"/>
          </p15:clr>
        </p15:guide>
        <p15:guide id="10" orient="horz" pos="4038" userDrawn="1">
          <p15:clr>
            <a:srgbClr val="A4A3A4"/>
          </p15:clr>
        </p15:guide>
        <p15:guide id="11" pos="166" userDrawn="1">
          <p15:clr>
            <a:srgbClr val="A4A3A4"/>
          </p15:clr>
        </p15:guide>
        <p15:guide id="12" pos="7514" userDrawn="1">
          <p15:clr>
            <a:srgbClr val="A4A3A4"/>
          </p15:clr>
        </p15:guide>
        <p15:guide id="13" orient="horz" pos="925" userDrawn="1">
          <p15:clr>
            <a:srgbClr val="A4A3A4"/>
          </p15:clr>
        </p15:guide>
        <p15:guide id="14" orient="horz" pos="504" userDrawn="1">
          <p15:clr>
            <a:srgbClr val="A4A3A4"/>
          </p15:clr>
        </p15:guide>
        <p15:guide id="15" orient="horz" pos="255" userDrawn="1">
          <p15:clr>
            <a:srgbClr val="A4A3A4"/>
          </p15:clr>
        </p15:guide>
        <p15:guide id="16" orient="horz" pos="391" userDrawn="1">
          <p15:clr>
            <a:srgbClr val="A4A3A4"/>
          </p15:clr>
        </p15:guide>
        <p15:guide id="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5A"/>
    <a:srgbClr val="E4E4E4"/>
    <a:srgbClr val="7030A0"/>
    <a:srgbClr val="F4B183"/>
    <a:srgbClr val="2BA152"/>
    <a:srgbClr val="194626"/>
    <a:srgbClr val="AAE8BF"/>
    <a:srgbClr val="7FDD9E"/>
    <a:srgbClr val="36C868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5" autoAdjust="0"/>
    <p:restoredTop sz="96925" autoAdjust="0"/>
  </p:normalViewPr>
  <p:slideViewPr>
    <p:cSldViewPr snapToGrid="0" showGuides="1">
      <p:cViewPr varScale="1">
        <p:scale>
          <a:sx n="91" d="100"/>
          <a:sy n="91" d="100"/>
        </p:scale>
        <p:origin x="33" y="507"/>
      </p:cViewPr>
      <p:guideLst>
        <p:guide pos="3840"/>
        <p:guide orient="horz" pos="1988"/>
        <p:guide pos="302"/>
        <p:guide pos="7378"/>
        <p:guide orient="horz" pos="3517"/>
        <p:guide pos="7680"/>
        <p:guide orient="horz" pos="4038"/>
        <p:guide pos="166"/>
        <p:guide pos="7514"/>
        <p:guide orient="horz" pos="925"/>
        <p:guide orient="horz" pos="504"/>
        <p:guide orient="horz" pos="255"/>
        <p:guide orient="horz" pos="39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insertion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61000">
                    <a:srgbClr val="2BA152"/>
                  </a:gs>
                  <a:gs pos="92000">
                    <a:srgbClr val="7030A0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AE-4FC1-94BA-DE53530A261E}"/>
              </c:ext>
            </c:extLst>
          </c:dPt>
          <c:dPt>
            <c:idx val="1"/>
            <c:bubble3D val="0"/>
            <c:spPr>
              <a:solidFill>
                <a:srgbClr val="E4E4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5AE-4FC1-94BA-DE53530A261E}"/>
              </c:ext>
            </c:extLst>
          </c:dPt>
          <c:dLbls>
            <c:dLbl>
              <c:idx val="0"/>
              <c:layout>
                <c:manualLayout>
                  <c:x val="-7.5676672775725082E-2"/>
                  <c:y val="-0.412443873422305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B05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AE-4FC1-94BA-DE53530A26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AE-4FC1-94BA-DE53530A2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B05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En emploi</c:v>
                </c:pt>
                <c:pt idx="1">
                  <c:v>Reste</c:v>
                </c:pt>
              </c:strCache>
            </c:strRef>
          </c:cat>
          <c:val>
            <c:numRef>
              <c:f>Feuil1!$B$2:$B$3</c:f>
              <c:numCache>
                <c:formatCode>0%;\-0%;"-"</c:formatCode>
                <c:ptCount val="2"/>
                <c:pt idx="0">
                  <c:v>0.86099999999999999</c:v>
                </c:pt>
                <c:pt idx="1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E-4FC1-94BA-DE53530A2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23986768068879E-2"/>
          <c:y val="1.3107828228963827E-2"/>
          <c:w val="0.93488743974709998"/>
          <c:h val="0.903875926320931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CDI</c:v>
                </c:pt>
              </c:strCache>
            </c:strRef>
          </c:tx>
          <c:spPr>
            <a:solidFill>
              <a:srgbClr val="19462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50-42D8-9E29-9CD6678BD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Feuil1!$B$2</c:f>
              <c:numCache>
                <c:formatCode>0%;\-0%;"-"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C-4A12-AB74-635053A701F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CDD</c:v>
                </c:pt>
              </c:strCache>
            </c:strRef>
          </c:tx>
          <c:spPr>
            <a:solidFill>
              <a:srgbClr val="2BA15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50-42D8-9E29-9CD6678BD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Feuil1!$C$2</c:f>
              <c:numCache>
                <c:formatCode>0%;\-0%;"-"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0C-4A12-AB74-635053A701F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Travailleur indépendant</c:v>
                </c:pt>
              </c:strCache>
            </c:strRef>
          </c:tx>
          <c:spPr>
            <a:solidFill>
              <a:srgbClr val="36C868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Feuil1!$D$2</c:f>
              <c:numCache>
                <c:formatCode>0%;\-0%;"-"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0C-4A12-AB74-635053A701F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Autre contrat de travail</c:v>
                </c:pt>
              </c:strCache>
            </c:strRef>
          </c:tx>
          <c:spPr>
            <a:solidFill>
              <a:srgbClr val="7FDD9E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Feuil1!$E$2</c:f>
              <c:numCache>
                <c:formatCode>0%;\-0%;"-"</c:formatCode>
                <c:ptCount val="1"/>
                <c:pt idx="0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0C-4A12-AB74-635053A701F1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Contrat d'alternance*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164580960566064"/>
                      <c:h val="0.26399166053133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1B4-4F34-B8CA-E8FAC084E61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Feuil1!$F$2</c:f>
              <c:numCache>
                <c:formatCode>0.0%;\-0.0%;"-"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0C-4A12-AB74-635053A701F1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Demandeur d’emploi</c:v>
                </c:pt>
              </c:strCache>
            </c:strRef>
          </c:tx>
          <c:spPr>
            <a:solidFill>
              <a:srgbClr val="FF5A5A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134571214959987E-2"/>
                      <c:h val="0.259054378565088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1B4-4F34-B8CA-E8FAC084E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Feuil1!$G$2</c:f>
              <c:numCache>
                <c:formatCode>0%;\-0%;"-"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0C-4A12-AB74-635053A701F1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Autre situation sans emploi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Feuil1!$H$2</c:f>
              <c:numCache>
                <c:formatCode>0%;\-0%;"-"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0C-4A12-AB74-635053A701F1}"/>
            </c:ext>
          </c:extLst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Étudiant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Feuil1!$I$2</c:f>
              <c:numCache>
                <c:formatCode>0%;\-0%;"-"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0C-4A12-AB74-635053A70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6117472"/>
        <c:axId val="1126118304"/>
      </c:barChart>
      <c:catAx>
        <c:axId val="1126117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118304"/>
        <c:crosses val="autoZero"/>
        <c:auto val="1"/>
        <c:lblAlgn val="ctr"/>
        <c:lblOffset val="100"/>
        <c:noMultiLvlLbl val="0"/>
      </c:catAx>
      <c:valAx>
        <c:axId val="1126118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2611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1335244237426E-2"/>
          <c:y val="1.7921574474429703E-2"/>
          <c:w val="0.99131106956561199"/>
          <c:h val="0.9820787510070919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pourcentage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explosion val="4"/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11-42E7-8157-800DC29E8E6D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11-42E7-8157-800DC29E8E6D}"/>
              </c:ext>
            </c:extLst>
          </c:dPt>
          <c:cat>
            <c:strRef>
              <c:f>Feuil1!$A$2:$A$3</c:f>
              <c:strCache>
                <c:ptCount val="2"/>
                <c:pt idx="0">
                  <c:v>valeur</c:v>
                </c:pt>
                <c:pt idx="1">
                  <c:v>blanc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11-42E7-8157-800DC29E8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1335244237426E-2"/>
          <c:y val="1.7921574474429703E-2"/>
          <c:w val="0.99131106956561199"/>
          <c:h val="0.9820787510070919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pourcentage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2-49F0-9D1C-E4CE324D9DC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E2-49F0-9D1C-E4CE324D9DCE}"/>
              </c:ext>
            </c:extLst>
          </c:dPt>
          <c:cat>
            <c:strRef>
              <c:f>Feuil1!$A$2:$A$3</c:f>
              <c:strCache>
                <c:ptCount val="2"/>
                <c:pt idx="0">
                  <c:v>valeur</c:v>
                </c:pt>
                <c:pt idx="1">
                  <c:v>blanc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E2-49F0-9D1C-E4CE324D9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insertion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AF-42A9-82B7-869C3AA98E47}"/>
              </c:ext>
            </c:extLst>
          </c:dPt>
          <c:dPt>
            <c:idx val="1"/>
            <c:bubble3D val="0"/>
            <c:spPr>
              <a:solidFill>
                <a:srgbClr val="E4E4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AF-42A9-82B7-869C3AA98E47}"/>
              </c:ext>
            </c:extLst>
          </c:dPt>
          <c:dLbls>
            <c:dLbl>
              <c:idx val="0"/>
              <c:layout>
                <c:manualLayout>
                  <c:x val="-2.6322320965469631E-2"/>
                  <c:y val="0.176481579271659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AF-42A9-82B7-869C3AA98E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AF-42A9-82B7-869C3AA98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F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sans emploi</c:v>
                </c:pt>
                <c:pt idx="1">
                  <c:v>Reste</c:v>
                </c:pt>
              </c:strCache>
            </c:strRef>
          </c:cat>
          <c:val>
            <c:numRef>
              <c:f>Feuil1!$B$2:$B$3</c:f>
              <c:numCache>
                <c:formatCode>0%;\-0%;"-"</c:formatCode>
                <c:ptCount val="2"/>
                <c:pt idx="0" formatCode="0%">
                  <c:v>0.03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AF-42A9-82B7-869C3AA98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insertion</c:v>
                </c:pt>
              </c:strCache>
            </c:strRef>
          </c:tx>
          <c:dPt>
            <c:idx val="0"/>
            <c:bubble3D val="0"/>
            <c:spPr>
              <a:solidFill>
                <a:srgbClr val="FF5A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09-426C-80C9-67FDD66AEFCF}"/>
              </c:ext>
            </c:extLst>
          </c:dPt>
          <c:dPt>
            <c:idx val="1"/>
            <c:bubble3D val="0"/>
            <c:spPr>
              <a:solidFill>
                <a:srgbClr val="E4E4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09-426C-80C9-67FDD66AEFCF}"/>
              </c:ext>
            </c:extLst>
          </c:dPt>
          <c:dLbls>
            <c:dLbl>
              <c:idx val="0"/>
              <c:layout>
                <c:manualLayout>
                  <c:x val="-7.2386382655041326E-2"/>
                  <c:y val="0.170831663197380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5A5A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9-426C-80C9-67FDD66AEF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9-426C-80C9-67FDD66AE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5A5A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sans emploi</c:v>
                </c:pt>
                <c:pt idx="1">
                  <c:v>Reste</c:v>
                </c:pt>
              </c:strCache>
            </c:strRef>
          </c:cat>
          <c:val>
            <c:numRef>
              <c:f>Feuil1!$B$2:$B$3</c:f>
              <c:numCache>
                <c:formatCode>0%;\-0%;"-"</c:formatCode>
                <c:ptCount val="2"/>
                <c:pt idx="0" formatCode="0%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9-426C-80C9-67FDD66AE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23986768068879E-2"/>
          <c:y val="1.3107828228963827E-2"/>
          <c:w val="0.93488743974709998"/>
          <c:h val="0.903875926320931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CDI</c:v>
                </c:pt>
              </c:strCache>
            </c:strRef>
          </c:tx>
          <c:spPr>
            <a:solidFill>
              <a:srgbClr val="19462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50-42D8-9E29-9CD6678BD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Feuil1!$B$2</c:f>
              <c:numCache>
                <c:formatCode>0%;\-0%;"-"</c:formatCode>
                <c:ptCount val="1"/>
                <c:pt idx="0">
                  <c:v>0.46300000000000002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C-4A12-AB74-635053A701F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CDD</c:v>
                </c:pt>
              </c:strCache>
            </c:strRef>
          </c:tx>
          <c:spPr>
            <a:solidFill>
              <a:srgbClr val="2BA15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50-42D8-9E29-9CD6678BD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Feuil1!$C$2</c:f>
              <c:numCache>
                <c:formatCode>0%;\-0%;"-"</c:formatCode>
                <c:ptCount val="1"/>
                <c:pt idx="0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0C-4A12-AB74-635053A701F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Travailleur indépendant</c:v>
                </c:pt>
              </c:strCache>
            </c:strRef>
          </c:tx>
          <c:spPr>
            <a:solidFill>
              <a:srgbClr val="36C868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Feuil1!$D$2</c:f>
              <c:numCache>
                <c:formatCode>0%;\-0%;"-"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0C-4A12-AB74-635053A701F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Autre contrat de travail</c:v>
                </c:pt>
              </c:strCache>
            </c:strRef>
          </c:tx>
          <c:spPr>
            <a:solidFill>
              <a:srgbClr val="7FDD9E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Feuil1!$E$2</c:f>
              <c:numCache>
                <c:formatCode>0%;\-0%;"-"</c:formatCode>
                <c:ptCount val="1"/>
                <c:pt idx="0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0C-4A12-AB74-635053A701F1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Contrat d'alternance*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B4-4F34-B8CA-E8FAC084E61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Feuil1!$F$2</c:f>
              <c:numCache>
                <c:formatCode>0.0%;\-0.0%;"-"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0C-4A12-AB74-635053A701F1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Demandeur d’emploi</c:v>
                </c:pt>
              </c:strCache>
            </c:strRef>
          </c:tx>
          <c:spPr>
            <a:solidFill>
              <a:srgbClr val="FF5A5A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134571214959987E-2"/>
                      <c:h val="0.259054378565088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1B4-4F34-B8CA-E8FAC084E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Feuil1!$G$2</c:f>
              <c:numCache>
                <c:formatCode>0%;\-0%;"-"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0C-4A12-AB74-635053A701F1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Autre situation sans emploi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Feuil1!$H$2</c:f>
              <c:numCache>
                <c:formatCode>0%;\-0%;"-"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0C-4A12-AB74-635053A701F1}"/>
            </c:ext>
          </c:extLst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Étudiant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Situation</c:v>
                </c:pt>
              </c:strCache>
            </c:strRef>
          </c:cat>
          <c:val>
            <c:numRef>
              <c:f>Feuil1!$I$2</c:f>
              <c:numCache>
                <c:formatCode>0%;\-0%;"-"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0C-4A12-AB74-635053A70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6117472"/>
        <c:axId val="1126118304"/>
      </c:barChart>
      <c:catAx>
        <c:axId val="1126117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118304"/>
        <c:crosses val="autoZero"/>
        <c:auto val="1"/>
        <c:lblAlgn val="ctr"/>
        <c:lblOffset val="100"/>
        <c:noMultiLvlLbl val="0"/>
      </c:catAx>
      <c:valAx>
        <c:axId val="1126118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2611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1335244237426E-2"/>
          <c:y val="1.7921574474429703E-2"/>
          <c:w val="0.99131106956561199"/>
          <c:h val="0.9820787510070919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pourcentage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explosion val="4"/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11-42E7-8157-800DC29E8E6D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11-42E7-8157-800DC29E8E6D}"/>
              </c:ext>
            </c:extLst>
          </c:dPt>
          <c:cat>
            <c:strRef>
              <c:f>Feuil1!$A$2:$A$3</c:f>
              <c:strCache>
                <c:ptCount val="2"/>
                <c:pt idx="0">
                  <c:v>valeur</c:v>
                </c:pt>
                <c:pt idx="1">
                  <c:v>blanc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11-42E7-8157-800DC29E8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1335244237426E-2"/>
          <c:y val="1.7921574474429703E-2"/>
          <c:w val="0.99131106956561199"/>
          <c:h val="0.9820787510070919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pourcentage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2-49F0-9D1C-E4CE324D9DC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E2-49F0-9D1C-E4CE324D9DCE}"/>
              </c:ext>
            </c:extLst>
          </c:dPt>
          <c:cat>
            <c:strRef>
              <c:f>Feuil1!$A$2:$A$3</c:f>
              <c:strCache>
                <c:ptCount val="2"/>
                <c:pt idx="0">
                  <c:v>valeur</c:v>
                </c:pt>
                <c:pt idx="1">
                  <c:v>blanc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E2-49F0-9D1C-E4CE324D9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insertion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61000">
                    <a:srgbClr val="2BA152"/>
                  </a:gs>
                  <a:gs pos="92000">
                    <a:srgbClr val="7030A0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AE-4FC1-94BA-DE53530A261E}"/>
              </c:ext>
            </c:extLst>
          </c:dPt>
          <c:dPt>
            <c:idx val="1"/>
            <c:bubble3D val="0"/>
            <c:spPr>
              <a:solidFill>
                <a:srgbClr val="E4E4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5AE-4FC1-94BA-DE53530A261E}"/>
              </c:ext>
            </c:extLst>
          </c:dPt>
          <c:dLbls>
            <c:dLbl>
              <c:idx val="0"/>
              <c:layout>
                <c:manualLayout>
                  <c:x val="-7.5676672775725082E-2"/>
                  <c:y val="-0.412443873422305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B05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AE-4FC1-94BA-DE53530A26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AE-4FC1-94BA-DE53530A2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B05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En emploi</c:v>
                </c:pt>
                <c:pt idx="1">
                  <c:v>Reste</c:v>
                </c:pt>
              </c:strCache>
            </c:strRef>
          </c:cat>
          <c:val>
            <c:numRef>
              <c:f>Feuil1!$B$2:$B$3</c:f>
              <c:numCache>
                <c:formatCode>0%;\-0%;"-"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E-4FC1-94BA-DE53530A2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insertion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AF-42A9-82B7-869C3AA98E47}"/>
              </c:ext>
            </c:extLst>
          </c:dPt>
          <c:dPt>
            <c:idx val="1"/>
            <c:bubble3D val="0"/>
            <c:spPr>
              <a:solidFill>
                <a:srgbClr val="E4E4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AF-42A9-82B7-869C3AA98E47}"/>
              </c:ext>
            </c:extLst>
          </c:dPt>
          <c:dLbls>
            <c:dLbl>
              <c:idx val="0"/>
              <c:layout>
                <c:manualLayout>
                  <c:x val="-2.6322320965469631E-2"/>
                  <c:y val="0.176481579271659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AF-42A9-82B7-869C3AA98E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AF-42A9-82B7-869C3AA98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F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sans emploi</c:v>
                </c:pt>
                <c:pt idx="1">
                  <c:v>Reste</c:v>
                </c:pt>
              </c:strCache>
            </c:strRef>
          </c:cat>
          <c:val>
            <c:numRef>
              <c:f>Feuil1!$B$2:$B$3</c:f>
              <c:numCache>
                <c:formatCode>0%;\-0%;"-"</c:formatCode>
                <c:ptCount val="2"/>
                <c:pt idx="0" formatCode="0%">
                  <c:v>0.03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AF-42A9-82B7-869C3AA98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insertion</c:v>
                </c:pt>
              </c:strCache>
            </c:strRef>
          </c:tx>
          <c:dPt>
            <c:idx val="0"/>
            <c:bubble3D val="0"/>
            <c:spPr>
              <a:solidFill>
                <a:srgbClr val="FF5A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09-426C-80C9-67FDD66AEFCF}"/>
              </c:ext>
            </c:extLst>
          </c:dPt>
          <c:dPt>
            <c:idx val="1"/>
            <c:bubble3D val="0"/>
            <c:spPr>
              <a:solidFill>
                <a:srgbClr val="E4E4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09-426C-80C9-67FDD66AEFCF}"/>
              </c:ext>
            </c:extLst>
          </c:dPt>
          <c:dLbls>
            <c:dLbl>
              <c:idx val="0"/>
              <c:layout>
                <c:manualLayout>
                  <c:x val="-7.2386382655041326E-2"/>
                  <c:y val="0.170831663197380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5A5A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9-426C-80C9-67FDD66AEF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9-426C-80C9-67FDD66AE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5A5A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sans emploi</c:v>
                </c:pt>
                <c:pt idx="1">
                  <c:v>Reste</c:v>
                </c:pt>
              </c:strCache>
            </c:strRef>
          </c:cat>
          <c:val>
            <c:numRef>
              <c:f>Feuil1!$B$2:$B$3</c:f>
              <c:numCache>
                <c:formatCode>0%;\-0%;"-"</c:formatCode>
                <c:ptCount val="2"/>
                <c:pt idx="0" formatCode="0%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9-426C-80C9-67FDD66AE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29C9FB2-8587-46BF-9185-CC5D6B6799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CF3752-BE19-43EC-871F-0D3C7F2FE2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576E-A9A0-4205-B63A-F1F30AFE987A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6CB21E-4679-405E-ABDC-0EB06B7282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8CA156-0FFD-4036-966D-DBF428F85A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79644-1E5F-4936-A9F3-E2E89955B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78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0BD0C-A949-434C-B57F-44AF9C848F4B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6C2B-B052-44F9-86CB-2408A1C1F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27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sv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E9389011-A459-4469-9E08-F8A39082F5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0"/>
            <a:ext cx="5486400" cy="68579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7D30D20-FF8D-5041-BCFE-70DD9F05D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4EADBC-C376-4B19-8210-244CD3C87C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58" y="6423358"/>
            <a:ext cx="805541" cy="2619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3ACF0CD-DFE6-4BBE-8BA8-7E0BF6386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5105" y="6400800"/>
            <a:ext cx="1866539" cy="291004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A0112A8-1D6C-4B88-B903-C3F2379D96B1}"/>
              </a:ext>
            </a:extLst>
          </p:cNvPr>
          <p:cNvCxnSpPr>
            <a:cxnSpLocks/>
          </p:cNvCxnSpPr>
          <p:nvPr userDrawn="1"/>
        </p:nvCxnSpPr>
        <p:spPr>
          <a:xfrm>
            <a:off x="569594" y="4945558"/>
            <a:ext cx="57501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2E54CFCA-F58E-4615-9FD1-83C717AF1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95" y="1058715"/>
            <a:ext cx="5750182" cy="38779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NOM DE L’OBSERVATOIRE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590A1D73-2379-418B-9056-C6E65BA229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595" y="1459419"/>
            <a:ext cx="5750182" cy="276999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E9A4310F-55CC-47A2-9DA1-052E6A5F71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595" y="2050333"/>
            <a:ext cx="5750182" cy="1800493"/>
          </a:xfrm>
        </p:spPr>
        <p:txBody>
          <a:bodyPr/>
          <a:lstStyle>
            <a:lvl1pPr marL="0" indent="0">
              <a:buFontTx/>
              <a:buNone/>
              <a:defRPr sz="650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Nom </a:t>
            </a:r>
            <a:br>
              <a:rPr lang="fr-FR" dirty="0"/>
            </a:br>
            <a:r>
              <a:rPr lang="fr-FR" dirty="0"/>
              <a:t>du projet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93E3C3A0-5FEB-4637-84D4-47A8842CA0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595" y="4177649"/>
            <a:ext cx="5750182" cy="249299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01/09/2021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9775DC-94A3-4FFF-B043-12525BE2F6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37" y="6249050"/>
            <a:ext cx="1486260" cy="5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6">
            <a:extLst>
              <a:ext uri="{FF2B5EF4-FFF2-40B4-BE49-F238E27FC236}">
                <a16:creationId xmlns:a16="http://schemas.microsoft.com/office/drawing/2014/main" id="{466DA3FA-C4A5-46FC-9A92-6626B09AA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" t="45303" r="-123" b="116"/>
          <a:stretch/>
        </p:blipFill>
        <p:spPr>
          <a:xfrm rot="16200000" flipH="1">
            <a:off x="-952498" y="952504"/>
            <a:ext cx="6857997" cy="49529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AF83DA-43BB-4DDF-8E20-D74C2FFC81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E41748F-D578-40F3-9186-4CF3186D4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23E7E624-8CE1-487F-A7DA-90AADB193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3000" y="6474466"/>
            <a:ext cx="4882671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Observatoire 2022 </a:t>
            </a:r>
            <a:r>
              <a:rPr lang="fr-FR" dirty="0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— </a:t>
            </a:r>
            <a:r>
              <a:rPr lang="fr-FR" dirty="0">
                <a:solidFill>
                  <a:srgbClr val="36C868"/>
                </a:solidFill>
              </a:rPr>
              <a:t>Insertion alternants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EB5BE4-DD2E-4589-B02B-715A8852E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C9FEB1A2-13CA-4876-8944-0E994A84FF6D}"/>
              </a:ext>
            </a:extLst>
          </p:cNvPr>
          <p:cNvGrpSpPr/>
          <p:nvPr userDrawn="1"/>
        </p:nvGrpSpPr>
        <p:grpSpPr>
          <a:xfrm>
            <a:off x="630445" y="2846825"/>
            <a:ext cx="3692111" cy="1164356"/>
            <a:chOff x="630445" y="2846825"/>
            <a:chExt cx="3692111" cy="1164356"/>
          </a:xfrm>
        </p:grpSpPr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7FE97A3-41FD-425B-9591-0A69531D52F0}"/>
                </a:ext>
              </a:extLst>
            </p:cNvPr>
            <p:cNvSpPr/>
            <p:nvPr/>
          </p:nvSpPr>
          <p:spPr>
            <a:xfrm>
              <a:off x="630445" y="2846825"/>
              <a:ext cx="3692110" cy="582179"/>
            </a:xfrm>
            <a:custGeom>
              <a:avLst/>
              <a:gdLst>
                <a:gd name="connsiteX0" fmla="*/ 0 w 6826007"/>
                <a:gd name="connsiteY0" fmla="*/ 0 h 844129"/>
                <a:gd name="connsiteX1" fmla="*/ 6826007 w 6826007"/>
                <a:gd name="connsiteY1" fmla="*/ 0 h 844129"/>
                <a:gd name="connsiteX2" fmla="*/ 6826007 w 6826007"/>
                <a:gd name="connsiteY2" fmla="*/ 844129 h 844129"/>
                <a:gd name="connsiteX3" fmla="*/ 0 w 6826007"/>
                <a:gd name="connsiteY3" fmla="*/ 844129 h 8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007" h="844129">
                  <a:moveTo>
                    <a:pt x="0" y="0"/>
                  </a:moveTo>
                  <a:lnTo>
                    <a:pt x="6826007" y="0"/>
                  </a:lnTo>
                  <a:lnTo>
                    <a:pt x="6826007" y="844129"/>
                  </a:lnTo>
                  <a:lnTo>
                    <a:pt x="0" y="844129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61000">
                  <a:schemeClr val="bg1"/>
                </a:gs>
              </a:gsLst>
              <a:lin ang="5400000" scaled="1"/>
            </a:gradFill>
            <a:ln w="18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Circular Std Book Italic" panose="020B0604020101020102" pitchFamily="34" charset="77"/>
              </a:endParaRPr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596DFCA8-47A4-41AF-9EE1-EA07D080855B}"/>
                </a:ext>
              </a:extLst>
            </p:cNvPr>
            <p:cNvSpPr/>
            <p:nvPr/>
          </p:nvSpPr>
          <p:spPr>
            <a:xfrm flipV="1">
              <a:off x="630446" y="3429002"/>
              <a:ext cx="3692110" cy="582179"/>
            </a:xfrm>
            <a:custGeom>
              <a:avLst/>
              <a:gdLst>
                <a:gd name="connsiteX0" fmla="*/ 0 w 6826007"/>
                <a:gd name="connsiteY0" fmla="*/ 0 h 844129"/>
                <a:gd name="connsiteX1" fmla="*/ 6826007 w 6826007"/>
                <a:gd name="connsiteY1" fmla="*/ 0 h 844129"/>
                <a:gd name="connsiteX2" fmla="*/ 6826007 w 6826007"/>
                <a:gd name="connsiteY2" fmla="*/ 844129 h 844129"/>
                <a:gd name="connsiteX3" fmla="*/ 0 w 6826007"/>
                <a:gd name="connsiteY3" fmla="*/ 844129 h 8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007" h="844129">
                  <a:moveTo>
                    <a:pt x="0" y="0"/>
                  </a:moveTo>
                  <a:lnTo>
                    <a:pt x="6826007" y="0"/>
                  </a:lnTo>
                  <a:lnTo>
                    <a:pt x="6826007" y="844129"/>
                  </a:lnTo>
                  <a:lnTo>
                    <a:pt x="0" y="844129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61000">
                  <a:schemeClr val="bg1"/>
                </a:gs>
              </a:gsLst>
              <a:lin ang="5400000" scaled="1"/>
            </a:gradFill>
            <a:ln w="18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Circular Std Book Italic" panose="020B0604020101020102" pitchFamily="34" charset="77"/>
              </a:endParaRPr>
            </a:p>
          </p:txBody>
        </p:sp>
      </p:grp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3B7F814-3196-4311-B07C-589F17644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380" y="3225954"/>
            <a:ext cx="3198960" cy="38779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6C868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7DCF42-147F-4416-0F36-03DE491EC9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225" y="120337"/>
            <a:ext cx="876698" cy="3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850ED5-512C-4CAD-8269-7489E02FC3F2}"/>
              </a:ext>
            </a:extLst>
          </p:cNvPr>
          <p:cNvSpPr/>
          <p:nvPr userDrawn="1"/>
        </p:nvSpPr>
        <p:spPr>
          <a:xfrm>
            <a:off x="3798556" y="0"/>
            <a:ext cx="839344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Circular Std Book Italic" panose="020B0604020101020102" pitchFamily="34" charset="77"/>
            </a:endParaRPr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8C7DBCC3-C922-4B47-9136-971E1792D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" r="27132" b="-1"/>
          <a:stretch/>
        </p:blipFill>
        <p:spPr>
          <a:xfrm rot="21600000" flipH="1">
            <a:off x="-1" y="1"/>
            <a:ext cx="3776472" cy="6857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126442-5D35-4BDB-9861-971E8C1C3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C69F9F1-FAAF-450A-A8EB-412230A8A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890C4C2-C880-452B-8432-999858BAB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3000" y="6474466"/>
            <a:ext cx="4882671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Observatoire 2022 </a:t>
            </a:r>
            <a:r>
              <a:rPr lang="fr-FR" dirty="0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— </a:t>
            </a:r>
            <a:r>
              <a:rPr lang="fr-FR" dirty="0">
                <a:solidFill>
                  <a:srgbClr val="36C868"/>
                </a:solidFill>
              </a:rPr>
              <a:t>Insertion alternants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B2F5DE-CF97-46E4-8D91-D175C0B53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grpSp>
        <p:nvGrpSpPr>
          <p:cNvPr id="11" name="Group 5">
            <a:extLst>
              <a:ext uri="{FF2B5EF4-FFF2-40B4-BE49-F238E27FC236}">
                <a16:creationId xmlns:a16="http://schemas.microsoft.com/office/drawing/2014/main" id="{5A3D84A0-670D-4EB7-9482-BC62943FEEC1}"/>
              </a:ext>
            </a:extLst>
          </p:cNvPr>
          <p:cNvGrpSpPr/>
          <p:nvPr userDrawn="1"/>
        </p:nvGrpSpPr>
        <p:grpSpPr>
          <a:xfrm>
            <a:off x="421282" y="0"/>
            <a:ext cx="2933906" cy="2351744"/>
            <a:chOff x="3505198" y="2352109"/>
            <a:chExt cx="5181603" cy="1123529"/>
          </a:xfrm>
        </p:grpSpPr>
        <p:sp>
          <p:nvSpPr>
            <p:cNvPr id="12" name="Graphic 10">
              <a:extLst>
                <a:ext uri="{FF2B5EF4-FFF2-40B4-BE49-F238E27FC236}">
                  <a16:creationId xmlns:a16="http://schemas.microsoft.com/office/drawing/2014/main" id="{B80C674B-68E6-4F77-9CED-7DA3C40D8DCD}"/>
                </a:ext>
              </a:extLst>
            </p:cNvPr>
            <p:cNvSpPr/>
            <p:nvPr/>
          </p:nvSpPr>
          <p:spPr>
            <a:xfrm>
              <a:off x="3505198" y="2352109"/>
              <a:ext cx="5181602" cy="561765"/>
            </a:xfrm>
            <a:custGeom>
              <a:avLst/>
              <a:gdLst>
                <a:gd name="connsiteX0" fmla="*/ 0 w 6826007"/>
                <a:gd name="connsiteY0" fmla="*/ 0 h 844129"/>
                <a:gd name="connsiteX1" fmla="*/ 6826007 w 6826007"/>
                <a:gd name="connsiteY1" fmla="*/ 0 h 844129"/>
                <a:gd name="connsiteX2" fmla="*/ 6826007 w 6826007"/>
                <a:gd name="connsiteY2" fmla="*/ 844129 h 844129"/>
                <a:gd name="connsiteX3" fmla="*/ 0 w 6826007"/>
                <a:gd name="connsiteY3" fmla="*/ 844129 h 8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007" h="844129">
                  <a:moveTo>
                    <a:pt x="0" y="0"/>
                  </a:moveTo>
                  <a:lnTo>
                    <a:pt x="6826007" y="0"/>
                  </a:lnTo>
                  <a:lnTo>
                    <a:pt x="6826007" y="844129"/>
                  </a:lnTo>
                  <a:lnTo>
                    <a:pt x="0" y="844129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61000">
                  <a:schemeClr val="bg1"/>
                </a:gs>
              </a:gsLst>
              <a:lin ang="5400000" scaled="1"/>
            </a:gradFill>
            <a:ln w="18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Circular Std Book Italic" panose="020B0604020101020102" pitchFamily="34" charset="77"/>
              </a:endParaRPr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CADA89A5-BD48-438E-A672-1FB2500783B6}"/>
                </a:ext>
              </a:extLst>
            </p:cNvPr>
            <p:cNvSpPr/>
            <p:nvPr/>
          </p:nvSpPr>
          <p:spPr>
            <a:xfrm flipV="1">
              <a:off x="3505199" y="2913873"/>
              <a:ext cx="5181602" cy="561765"/>
            </a:xfrm>
            <a:custGeom>
              <a:avLst/>
              <a:gdLst>
                <a:gd name="connsiteX0" fmla="*/ 0 w 6826007"/>
                <a:gd name="connsiteY0" fmla="*/ 0 h 844129"/>
                <a:gd name="connsiteX1" fmla="*/ 6826007 w 6826007"/>
                <a:gd name="connsiteY1" fmla="*/ 0 h 844129"/>
                <a:gd name="connsiteX2" fmla="*/ 6826007 w 6826007"/>
                <a:gd name="connsiteY2" fmla="*/ 844129 h 844129"/>
                <a:gd name="connsiteX3" fmla="*/ 0 w 6826007"/>
                <a:gd name="connsiteY3" fmla="*/ 844129 h 8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007" h="844129">
                  <a:moveTo>
                    <a:pt x="0" y="0"/>
                  </a:moveTo>
                  <a:lnTo>
                    <a:pt x="6826007" y="0"/>
                  </a:lnTo>
                  <a:lnTo>
                    <a:pt x="6826007" y="844129"/>
                  </a:lnTo>
                  <a:lnTo>
                    <a:pt x="0" y="844129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61000">
                  <a:schemeClr val="bg1"/>
                </a:gs>
              </a:gsLst>
              <a:lin ang="5400000" scaled="1"/>
            </a:gradFill>
            <a:ln w="18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Circular Std Book Italic" panose="020B0604020101020102" pitchFamily="34" charset="77"/>
              </a:endParaRPr>
            </a:p>
          </p:txBody>
        </p:sp>
      </p:grp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22A17419-0AF8-44D8-855B-872679BD8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511" y="868330"/>
            <a:ext cx="3198960" cy="38779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6C868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C488E-7AAC-4F51-91A6-73C2011456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225" y="120337"/>
            <a:ext cx="876698" cy="3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6">
            <a:extLst>
              <a:ext uri="{FF2B5EF4-FFF2-40B4-BE49-F238E27FC236}">
                <a16:creationId xmlns:a16="http://schemas.microsoft.com/office/drawing/2014/main" id="{144B0656-CF8D-414E-8083-BA7D41CB33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372" t="37353"/>
          <a:stretch/>
        </p:blipFill>
        <p:spPr>
          <a:xfrm rot="16200000" flipH="1">
            <a:off x="2667002" y="-2666996"/>
            <a:ext cx="6857997" cy="121919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126442-5D35-4BDB-9861-971E8C1C3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890C4C2-C880-452B-8432-999858BAB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3467" y="6480133"/>
            <a:ext cx="4882671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Observatoire 2022 </a:t>
            </a:r>
            <a:r>
              <a:rPr lang="fr-FR" dirty="0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— </a:t>
            </a:r>
            <a:r>
              <a:rPr lang="fr-FR" dirty="0">
                <a:solidFill>
                  <a:srgbClr val="36C868"/>
                </a:solidFill>
              </a:rPr>
              <a:t>Insertion alternants</a:t>
            </a:r>
          </a:p>
        </p:txBody>
      </p:sp>
      <p:pic>
        <p:nvPicPr>
          <p:cNvPr id="16" name="Graphic 22">
            <a:extLst>
              <a:ext uri="{FF2B5EF4-FFF2-40B4-BE49-F238E27FC236}">
                <a16:creationId xmlns:a16="http://schemas.microsoft.com/office/drawing/2014/main" id="{E5E65291-13E1-46B7-96BF-78A282A930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82326" y="5843451"/>
            <a:ext cx="2509674" cy="1014549"/>
          </a:xfrm>
          <a:prstGeom prst="rect">
            <a:avLst/>
          </a:prstGeom>
        </p:spPr>
      </p:pic>
      <p:pic>
        <p:nvPicPr>
          <p:cNvPr id="17" name="Graphic 23">
            <a:extLst>
              <a:ext uri="{FF2B5EF4-FFF2-40B4-BE49-F238E27FC236}">
                <a16:creationId xmlns:a16="http://schemas.microsoft.com/office/drawing/2014/main" id="{1AD1E8BD-8F1B-4BA4-93EA-CF0BBD8F21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65058" y="6215173"/>
            <a:ext cx="867534" cy="271105"/>
          </a:xfrm>
          <a:prstGeom prst="rect">
            <a:avLst/>
          </a:prstGeom>
        </p:spPr>
      </p:pic>
      <p:grpSp>
        <p:nvGrpSpPr>
          <p:cNvPr id="18" name="Group 14">
            <a:extLst>
              <a:ext uri="{FF2B5EF4-FFF2-40B4-BE49-F238E27FC236}">
                <a16:creationId xmlns:a16="http://schemas.microsoft.com/office/drawing/2014/main" id="{6323DFE9-FC49-45A8-8BB2-0AB77007A209}"/>
              </a:ext>
            </a:extLst>
          </p:cNvPr>
          <p:cNvGrpSpPr/>
          <p:nvPr userDrawn="1"/>
        </p:nvGrpSpPr>
        <p:grpSpPr>
          <a:xfrm>
            <a:off x="4208060" y="2176081"/>
            <a:ext cx="3775880" cy="1421950"/>
            <a:chOff x="630445" y="2846825"/>
            <a:chExt cx="3692111" cy="1164356"/>
          </a:xfrm>
        </p:grpSpPr>
        <p:sp>
          <p:nvSpPr>
            <p:cNvPr id="19" name="Graphic 10">
              <a:extLst>
                <a:ext uri="{FF2B5EF4-FFF2-40B4-BE49-F238E27FC236}">
                  <a16:creationId xmlns:a16="http://schemas.microsoft.com/office/drawing/2014/main" id="{FF5CC79F-22BB-4F39-960F-B12B619173A5}"/>
                </a:ext>
              </a:extLst>
            </p:cNvPr>
            <p:cNvSpPr/>
            <p:nvPr/>
          </p:nvSpPr>
          <p:spPr>
            <a:xfrm>
              <a:off x="630445" y="2846825"/>
              <a:ext cx="3692110" cy="582179"/>
            </a:xfrm>
            <a:custGeom>
              <a:avLst/>
              <a:gdLst>
                <a:gd name="connsiteX0" fmla="*/ 0 w 6826007"/>
                <a:gd name="connsiteY0" fmla="*/ 0 h 844129"/>
                <a:gd name="connsiteX1" fmla="*/ 6826007 w 6826007"/>
                <a:gd name="connsiteY1" fmla="*/ 0 h 844129"/>
                <a:gd name="connsiteX2" fmla="*/ 6826007 w 6826007"/>
                <a:gd name="connsiteY2" fmla="*/ 844129 h 844129"/>
                <a:gd name="connsiteX3" fmla="*/ 0 w 6826007"/>
                <a:gd name="connsiteY3" fmla="*/ 844129 h 8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007" h="844129">
                  <a:moveTo>
                    <a:pt x="0" y="0"/>
                  </a:moveTo>
                  <a:lnTo>
                    <a:pt x="6826007" y="0"/>
                  </a:lnTo>
                  <a:lnTo>
                    <a:pt x="6826007" y="844129"/>
                  </a:lnTo>
                  <a:lnTo>
                    <a:pt x="0" y="844129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61000">
                  <a:schemeClr val="bg1"/>
                </a:gs>
              </a:gsLst>
              <a:lin ang="5400000" scaled="1"/>
            </a:gradFill>
            <a:ln w="18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Circular Std Book Italic" panose="020B0604020101020102" pitchFamily="34" charset="77"/>
              </a:endParaRPr>
            </a:p>
          </p:txBody>
        </p:sp>
        <p:sp>
          <p:nvSpPr>
            <p:cNvPr id="20" name="Graphic 10">
              <a:extLst>
                <a:ext uri="{FF2B5EF4-FFF2-40B4-BE49-F238E27FC236}">
                  <a16:creationId xmlns:a16="http://schemas.microsoft.com/office/drawing/2014/main" id="{D87759B9-C232-4521-86F8-5B42D884101A}"/>
                </a:ext>
              </a:extLst>
            </p:cNvPr>
            <p:cNvSpPr/>
            <p:nvPr/>
          </p:nvSpPr>
          <p:spPr>
            <a:xfrm flipV="1">
              <a:off x="630446" y="3429002"/>
              <a:ext cx="3692110" cy="582179"/>
            </a:xfrm>
            <a:custGeom>
              <a:avLst/>
              <a:gdLst>
                <a:gd name="connsiteX0" fmla="*/ 0 w 6826007"/>
                <a:gd name="connsiteY0" fmla="*/ 0 h 844129"/>
                <a:gd name="connsiteX1" fmla="*/ 6826007 w 6826007"/>
                <a:gd name="connsiteY1" fmla="*/ 0 h 844129"/>
                <a:gd name="connsiteX2" fmla="*/ 6826007 w 6826007"/>
                <a:gd name="connsiteY2" fmla="*/ 844129 h 844129"/>
                <a:gd name="connsiteX3" fmla="*/ 0 w 6826007"/>
                <a:gd name="connsiteY3" fmla="*/ 844129 h 8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007" h="844129">
                  <a:moveTo>
                    <a:pt x="0" y="0"/>
                  </a:moveTo>
                  <a:lnTo>
                    <a:pt x="6826007" y="0"/>
                  </a:lnTo>
                  <a:lnTo>
                    <a:pt x="6826007" y="844129"/>
                  </a:lnTo>
                  <a:lnTo>
                    <a:pt x="0" y="844129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61000">
                  <a:schemeClr val="bg1"/>
                </a:gs>
              </a:gsLst>
              <a:lin ang="5400000" scaled="1"/>
            </a:gradFill>
            <a:ln w="18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Circular Std Book Italic" panose="020B0604020101020102" pitchFamily="34" charset="77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748A67A-C87A-4E2A-AB73-0A153AD7B162}"/>
              </a:ext>
            </a:extLst>
          </p:cNvPr>
          <p:cNvSpPr txBox="1"/>
          <p:nvPr userDrawn="1"/>
        </p:nvSpPr>
        <p:spPr>
          <a:xfrm>
            <a:off x="2775668" y="2176081"/>
            <a:ext cx="6348270" cy="221599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7200" b="1" dirty="0">
                <a:solidFill>
                  <a:srgbClr val="36C868"/>
                </a:solidFill>
                <a:latin typeface="Circular Std Bold" panose="020B0604020101020102" pitchFamily="34" charset="77"/>
                <a:cs typeface="Circular Std Black Italic" panose="020B0604020101020102" pitchFamily="34" charset="77"/>
              </a:rPr>
              <a:t>Merci de </a:t>
            </a:r>
            <a:br>
              <a:rPr lang="fr-FR" sz="7200" b="1" dirty="0">
                <a:solidFill>
                  <a:schemeClr val="accent1"/>
                </a:solidFill>
                <a:latin typeface="Circular Std Bold" panose="020B0604020101020102" pitchFamily="34" charset="77"/>
                <a:cs typeface="Circular Std Black Italic" panose="020B0604020101020102" pitchFamily="34" charset="77"/>
              </a:rPr>
            </a:br>
            <a:r>
              <a:rPr lang="fr-FR" sz="7200" b="1" dirty="0">
                <a:solidFill>
                  <a:srgbClr val="194626"/>
                </a:solidFill>
                <a:latin typeface="Circular Std Bold" panose="020B0604020101020102" pitchFamily="34" charset="77"/>
                <a:cs typeface="Circular Std Black Italic" panose="020B0604020101020102" pitchFamily="34" charset="77"/>
              </a:rPr>
              <a:t>votre attention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332D27-2F5C-A225-1D92-7387344D65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024" y="6431859"/>
            <a:ext cx="876698" cy="3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-1">
    <p:bg>
      <p:bgPr>
        <a:solidFill>
          <a:srgbClr val="194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extLst>
              <a:ext uri="{FF2B5EF4-FFF2-40B4-BE49-F238E27FC236}">
                <a16:creationId xmlns:a16="http://schemas.microsoft.com/office/drawing/2014/main" id="{2D8EF8B6-44B9-419C-AEDA-44AFC6320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A0112A8-1D6C-4B88-B903-C3F2379D96B1}"/>
              </a:ext>
            </a:extLst>
          </p:cNvPr>
          <p:cNvCxnSpPr>
            <a:cxnSpLocks/>
          </p:cNvCxnSpPr>
          <p:nvPr userDrawn="1"/>
        </p:nvCxnSpPr>
        <p:spPr>
          <a:xfrm>
            <a:off x="3220908" y="4869358"/>
            <a:ext cx="57501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2E54CFCA-F58E-4615-9FD1-83C717AF1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0909" y="1736418"/>
            <a:ext cx="5750182" cy="38779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NOM DE L’OBSERVATOIRE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E9A4310F-55CC-47A2-9DA1-052E6A5F71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0909" y="2728036"/>
            <a:ext cx="5750182" cy="1800493"/>
          </a:xfrm>
        </p:spPr>
        <p:txBody>
          <a:bodyPr/>
          <a:lstStyle>
            <a:lvl1pPr marL="0" indent="0">
              <a:buFontTx/>
              <a:buNone/>
              <a:defRPr sz="650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Nom </a:t>
            </a:r>
            <a:br>
              <a:rPr lang="fr-FR" dirty="0"/>
            </a:br>
            <a:r>
              <a:rPr lang="fr-FR" dirty="0"/>
              <a:t>du projet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93E3C3A0-5FEB-4637-84D4-47A8842CA0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0908" y="5085538"/>
            <a:ext cx="5750182" cy="249299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01/09/2021</a:t>
            </a:r>
          </a:p>
        </p:txBody>
      </p:sp>
      <p:pic>
        <p:nvPicPr>
          <p:cNvPr id="18" name="Graphic 34">
            <a:extLst>
              <a:ext uri="{FF2B5EF4-FFF2-40B4-BE49-F238E27FC236}">
                <a16:creationId xmlns:a16="http://schemas.microsoft.com/office/drawing/2014/main" id="{72436CD0-9216-4661-A524-77684CC38C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2326" y="5843451"/>
            <a:ext cx="2509674" cy="1014549"/>
          </a:xfrm>
          <a:prstGeom prst="rect">
            <a:avLst/>
          </a:prstGeom>
        </p:spPr>
      </p:pic>
      <p:pic>
        <p:nvPicPr>
          <p:cNvPr id="20" name="Graphic 36">
            <a:extLst>
              <a:ext uri="{FF2B5EF4-FFF2-40B4-BE49-F238E27FC236}">
                <a16:creationId xmlns:a16="http://schemas.microsoft.com/office/drawing/2014/main" id="{690B029E-43DE-4895-B8A4-5310DC2EA2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5058" y="6215173"/>
            <a:ext cx="867534" cy="271105"/>
          </a:xfrm>
          <a:prstGeom prst="rect">
            <a:avLst/>
          </a:prstGeom>
        </p:spPr>
      </p:pic>
      <p:pic>
        <p:nvPicPr>
          <p:cNvPr id="22" name="Graphic 7">
            <a:extLst>
              <a:ext uri="{FF2B5EF4-FFF2-40B4-BE49-F238E27FC236}">
                <a16:creationId xmlns:a16="http://schemas.microsoft.com/office/drawing/2014/main" id="{D0200A85-F90B-4ED4-A389-54C1FCC20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0616"/>
          <a:stretch/>
        </p:blipFill>
        <p:spPr>
          <a:xfrm>
            <a:off x="473283" y="579243"/>
            <a:ext cx="3140585" cy="38779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06477DD-1772-5A97-D3EC-8F6D013580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825" y="6517842"/>
            <a:ext cx="844837" cy="3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8DA19BBA-52E7-384F-B9FC-6A3569554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2281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4EADBC-C376-4B19-8210-244CD3C87C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58" y="6423358"/>
            <a:ext cx="805541" cy="2619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3ACF0CD-DFE6-4BBE-8BA8-7E0BF6386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2703" y="6400800"/>
            <a:ext cx="1866539" cy="291004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A0112A8-1D6C-4B88-B903-C3F2379D96B1}"/>
              </a:ext>
            </a:extLst>
          </p:cNvPr>
          <p:cNvCxnSpPr>
            <a:cxnSpLocks/>
          </p:cNvCxnSpPr>
          <p:nvPr userDrawn="1"/>
        </p:nvCxnSpPr>
        <p:spPr>
          <a:xfrm>
            <a:off x="569594" y="4945558"/>
            <a:ext cx="57501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2E54CFCA-F58E-4615-9FD1-83C717AF1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94" y="1058715"/>
            <a:ext cx="11023407" cy="38779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NOM DE L’OBSERVATOIRE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590A1D73-2379-418B-9056-C6E65BA229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594" y="1459419"/>
            <a:ext cx="11023407" cy="276999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E9A4310F-55CC-47A2-9DA1-052E6A5F71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594" y="2050333"/>
            <a:ext cx="11023407" cy="1800493"/>
          </a:xfrm>
        </p:spPr>
        <p:txBody>
          <a:bodyPr/>
          <a:lstStyle>
            <a:lvl1pPr marL="0" indent="0">
              <a:buFontTx/>
              <a:buNone/>
              <a:defRPr sz="650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Nom </a:t>
            </a:r>
            <a:br>
              <a:rPr lang="fr-FR" dirty="0"/>
            </a:br>
            <a:r>
              <a:rPr lang="fr-FR" dirty="0"/>
              <a:t>du projet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93E3C3A0-5FEB-4637-84D4-47A8842CA0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594" y="4177649"/>
            <a:ext cx="11023407" cy="249299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01/09/2021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2930DE-3A4D-FBCE-DB84-C9DF6E08CA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307" y="6241016"/>
            <a:ext cx="1486260" cy="5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C3D5B9EE-8D23-4C05-AFB5-4AAE7A8B3D19}"/>
              </a:ext>
            </a:extLst>
          </p:cNvPr>
          <p:cNvSpPr txBox="1"/>
          <p:nvPr userDrawn="1"/>
        </p:nvSpPr>
        <p:spPr>
          <a:xfrm>
            <a:off x="479426" y="301859"/>
            <a:ext cx="2427036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" panose="020B0604020101020102" pitchFamily="34" charset="77"/>
                <a:cs typeface="Circular Std Black" panose="020B0604020101020102" pitchFamily="34" charset="77"/>
              </a:rPr>
              <a:t>Sommaire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15F69E3-B0AF-4F4D-AE41-E19CE6C2E2AF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6560" y="584794"/>
            <a:ext cx="9144862" cy="0"/>
          </a:xfrm>
          <a:prstGeom prst="line">
            <a:avLst/>
          </a:prstGeom>
          <a:ln>
            <a:solidFill>
              <a:srgbClr val="36C86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557F113-742A-402F-A808-F78C7B0B6114}"/>
              </a:ext>
            </a:extLst>
          </p:cNvPr>
          <p:cNvSpPr/>
          <p:nvPr userDrawn="1"/>
        </p:nvSpPr>
        <p:spPr>
          <a:xfrm>
            <a:off x="6473648" y="4609506"/>
            <a:ext cx="4815840" cy="138499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b"/>
          <a:lstStyle/>
          <a:p>
            <a:pPr algn="ctr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398F86-FF41-4C5E-958E-F22FD6BBA990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FD41724D-A18B-4964-9085-324264802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35" name="Espace réservé du numéro de diapositive 5">
            <a:extLst>
              <a:ext uri="{FF2B5EF4-FFF2-40B4-BE49-F238E27FC236}">
                <a16:creationId xmlns:a16="http://schemas.microsoft.com/office/drawing/2014/main" id="{017320E7-78D7-48E3-AE0D-0092D22A4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Espace réservé du pied de page 4">
            <a:extLst>
              <a:ext uri="{FF2B5EF4-FFF2-40B4-BE49-F238E27FC236}">
                <a16:creationId xmlns:a16="http://schemas.microsoft.com/office/drawing/2014/main" id="{2A4B46BA-8BB9-4FDB-897B-7F6E2979A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8818112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Observatoire 2022 </a:t>
            </a:r>
            <a:r>
              <a:rPr lang="fr-FR" dirty="0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— </a:t>
            </a:r>
            <a:r>
              <a:rPr lang="fr-FR" dirty="0">
                <a:solidFill>
                  <a:srgbClr val="36C868"/>
                </a:solidFill>
              </a:rPr>
              <a:t>Insertion alternants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BE83A5B9-6768-4149-AF99-F5F760560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3ED300B-AA67-4AF4-92A4-99E614EA83D4}"/>
              </a:ext>
            </a:extLst>
          </p:cNvPr>
          <p:cNvCxnSpPr>
            <a:cxnSpLocks/>
          </p:cNvCxnSpPr>
          <p:nvPr userDrawn="1"/>
        </p:nvCxnSpPr>
        <p:spPr>
          <a:xfrm>
            <a:off x="1173031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C294C101-F2CD-C15D-86D8-E590389D16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225" y="120337"/>
            <a:ext cx="876698" cy="3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D1DD2F-A846-4C6B-8A6D-F0533AE22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356C383-8D9F-437E-B916-3DE56C593D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6565275"/>
            <a:ext cx="406871" cy="13212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181237-58F1-944E-A6A1-25CDEA76B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350" y="2909625"/>
            <a:ext cx="4686550" cy="1038746"/>
          </a:xfrm>
        </p:spPr>
        <p:txBody>
          <a:bodyPr>
            <a:spAutoFit/>
          </a:bodyPr>
          <a:lstStyle>
            <a:lvl1pPr marL="0" indent="0">
              <a:buNone/>
              <a:defRPr sz="7500" b="1" i="0">
                <a:solidFill>
                  <a:srgbClr val="36C868"/>
                </a:solidFill>
                <a:latin typeface="Circular Std Black" panose="020B0604020101020102" pitchFamily="34" charset="77"/>
                <a:cs typeface="Circular Std Black" panose="020B0604020101020102" pitchFamily="34" charset="77"/>
              </a:defRPr>
            </a:lvl1pPr>
            <a:lvl2pPr marL="0" indent="0">
              <a:buNone/>
              <a:defRPr sz="7500"/>
            </a:lvl2pPr>
            <a:lvl3pPr marL="0" indent="0">
              <a:buNone/>
              <a:defRPr sz="7500"/>
            </a:lvl3pPr>
            <a:lvl4pPr marL="0" indent="0">
              <a:buNone/>
              <a:defRPr sz="7500"/>
            </a:lvl4pPr>
            <a:lvl5pPr marL="0" indent="0">
              <a:buNone/>
              <a:defRPr sz="7500"/>
            </a:lvl5pPr>
          </a:lstStyle>
          <a:p>
            <a:pPr lvl="0"/>
            <a:r>
              <a:rPr lang="fr-FR" dirty="0"/>
              <a:t>Partie 1.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DBF536F7-70AC-4A02-86AC-D7EF1CA282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56260"/>
            <a:ext cx="6095719" cy="5745480"/>
          </a:xfrm>
        </p:spPr>
        <p:txBody>
          <a:bodyPr lIns="720000" rIns="720000" anchor="ctr">
            <a:noAutofit/>
          </a:bodyPr>
          <a:lstStyle>
            <a:lvl1pPr marL="0" indent="0">
              <a:buNone/>
              <a:defRPr sz="50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None/>
              <a:defRPr sz="500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2pPr>
            <a:lvl3pPr marL="0" indent="0">
              <a:buNone/>
              <a:defRPr sz="500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3pPr>
            <a:lvl4pPr marL="0" indent="0">
              <a:buNone/>
              <a:defRPr sz="500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4pPr>
            <a:lvl5pPr marL="0" indent="0">
              <a:buNone/>
              <a:defRPr sz="500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5pPr>
          </a:lstStyle>
          <a:p>
            <a:pPr lvl="0"/>
            <a:r>
              <a:rPr lang="fr-FR" dirty="0"/>
              <a:t>Titre de partie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17E9B7BD-B975-4121-A3DC-E6BE3E89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8B0E4A5-2A7D-406F-B41C-52C57231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17CE519-15EF-4768-9212-8AECDEFD3488}"/>
              </a:ext>
            </a:extLst>
          </p:cNvPr>
          <p:cNvCxnSpPr>
            <a:cxnSpLocks/>
          </p:cNvCxnSpPr>
          <p:nvPr userDrawn="1"/>
        </p:nvCxnSpPr>
        <p:spPr>
          <a:xfrm>
            <a:off x="1173031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62A6957-D103-61BE-1F69-99C21D2B39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225" y="120337"/>
            <a:ext cx="876698" cy="3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ED71-B320-4AAD-94A8-C8DD693AB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FB48255-FED6-470A-9B60-2973B2B7E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38CBC47-F186-4E5E-BB9D-7D81FB82D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8818112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Observatoire 2022 </a:t>
            </a:r>
            <a:r>
              <a:rPr lang="fr-FR" dirty="0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— </a:t>
            </a:r>
            <a:r>
              <a:rPr lang="fr-FR" dirty="0">
                <a:solidFill>
                  <a:srgbClr val="36C868"/>
                </a:solidFill>
              </a:rPr>
              <a:t>Insertion alternants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237B926-0809-4C5B-A8AD-ED3D37920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F6B0BB5-8B08-4B38-BAA6-B342D7217F6A}"/>
              </a:ext>
            </a:extLst>
          </p:cNvPr>
          <p:cNvCxnSpPr>
            <a:cxnSpLocks/>
          </p:cNvCxnSpPr>
          <p:nvPr userDrawn="1"/>
        </p:nvCxnSpPr>
        <p:spPr>
          <a:xfrm>
            <a:off x="1173031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1F57F08-85D1-4BAF-8532-3685297529FE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339C68-DA79-4AAB-72B5-6AB58EF77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225" y="120337"/>
            <a:ext cx="876698" cy="3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FF69B-42AD-45DF-B03F-DA61207B4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25B0642-A930-464C-9B3D-75D253AB27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2FD8A1D-A894-40BE-B800-289299EDB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5806463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Observatoire 2022 </a:t>
            </a:r>
            <a:r>
              <a:rPr lang="fr-FR" dirty="0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— </a:t>
            </a:r>
            <a:r>
              <a:rPr lang="fr-FR" dirty="0">
                <a:solidFill>
                  <a:srgbClr val="36C868"/>
                </a:solidFill>
              </a:rPr>
              <a:t>Insertion alternants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6DFD704-617A-4898-BFBA-C67128298807}"/>
              </a:ext>
            </a:extLst>
          </p:cNvPr>
          <p:cNvCxnSpPr>
            <a:cxnSpLocks/>
          </p:cNvCxnSpPr>
          <p:nvPr userDrawn="1"/>
        </p:nvCxnSpPr>
        <p:spPr>
          <a:xfrm>
            <a:off x="11727886" y="6531970"/>
            <a:ext cx="0" cy="224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22984DDC-D622-425B-AEAF-9F53E57CE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646" y="6445872"/>
            <a:ext cx="1496568" cy="383709"/>
          </a:xfrm>
          <a:prstGeom prst="rect">
            <a:avLst/>
          </a:prstGeom>
        </p:spPr>
      </p:pic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E8A60849-38C4-46D0-AE33-A26CC9E6CA37}"/>
              </a:ext>
            </a:extLst>
          </p:cNvPr>
          <p:cNvSpPr txBox="1">
            <a:spLocks/>
          </p:cNvSpPr>
          <p:nvPr userDrawn="1"/>
        </p:nvSpPr>
        <p:spPr>
          <a:xfrm>
            <a:off x="11643476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Circular Std Black" panose="020B0A04020101010102" pitchFamily="34" charset="0"/>
                <a:ea typeface="+mn-ea"/>
                <a:cs typeface="Circular Std Black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650467-75C6-FC28-6658-1704329D9B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22" y="160509"/>
            <a:ext cx="876698" cy="3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764880-0937-4708-8C94-BD5D1F9EF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4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94D2A-6B0B-4BB6-976A-E82156B117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4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10">
            <a:extLst>
              <a:ext uri="{FF2B5EF4-FFF2-40B4-BE49-F238E27FC236}">
                <a16:creationId xmlns:a16="http://schemas.microsoft.com/office/drawing/2014/main" id="{19A433B8-2D68-4BD1-9D1A-792DA83866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749" t="-1" r="177" b="-1"/>
          <a:stretch/>
        </p:blipFill>
        <p:spPr>
          <a:xfrm rot="16200000" flipH="1">
            <a:off x="5309410" y="-5309409"/>
            <a:ext cx="1573181" cy="12192000"/>
          </a:xfrm>
          <a:prstGeom prst="rect">
            <a:avLst/>
          </a:prstGeom>
        </p:spPr>
      </p:pic>
      <p:grpSp>
        <p:nvGrpSpPr>
          <p:cNvPr id="5" name="Group 119">
            <a:extLst>
              <a:ext uri="{FF2B5EF4-FFF2-40B4-BE49-F238E27FC236}">
                <a16:creationId xmlns:a16="http://schemas.microsoft.com/office/drawing/2014/main" id="{29AFC5C1-B852-4D91-856C-7F6198AAB59F}"/>
              </a:ext>
            </a:extLst>
          </p:cNvPr>
          <p:cNvGrpSpPr/>
          <p:nvPr userDrawn="1"/>
        </p:nvGrpSpPr>
        <p:grpSpPr>
          <a:xfrm>
            <a:off x="0" y="-18294"/>
            <a:ext cx="5449058" cy="1591476"/>
            <a:chOff x="3505198" y="2352109"/>
            <a:chExt cx="5181603" cy="1123533"/>
          </a:xfrm>
          <a:gradFill flip="none" rotWithShape="1">
            <a:gsLst>
              <a:gs pos="41000">
                <a:schemeClr val="bg1"/>
              </a:gs>
              <a:gs pos="9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Graphic 10">
              <a:extLst>
                <a:ext uri="{FF2B5EF4-FFF2-40B4-BE49-F238E27FC236}">
                  <a16:creationId xmlns:a16="http://schemas.microsoft.com/office/drawing/2014/main" id="{A7D6ECDD-DCE1-434A-9170-A758DFF6ACAC}"/>
                </a:ext>
              </a:extLst>
            </p:cNvPr>
            <p:cNvSpPr/>
            <p:nvPr/>
          </p:nvSpPr>
          <p:spPr>
            <a:xfrm>
              <a:off x="3505198" y="2352109"/>
              <a:ext cx="5181602" cy="561765"/>
            </a:xfrm>
            <a:custGeom>
              <a:avLst/>
              <a:gdLst>
                <a:gd name="connsiteX0" fmla="*/ 0 w 6826007"/>
                <a:gd name="connsiteY0" fmla="*/ 0 h 844129"/>
                <a:gd name="connsiteX1" fmla="*/ 6826007 w 6826007"/>
                <a:gd name="connsiteY1" fmla="*/ 0 h 844129"/>
                <a:gd name="connsiteX2" fmla="*/ 6826007 w 6826007"/>
                <a:gd name="connsiteY2" fmla="*/ 844129 h 844129"/>
                <a:gd name="connsiteX3" fmla="*/ 0 w 6826007"/>
                <a:gd name="connsiteY3" fmla="*/ 844129 h 8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007" h="844129">
                  <a:moveTo>
                    <a:pt x="0" y="0"/>
                  </a:moveTo>
                  <a:lnTo>
                    <a:pt x="6826007" y="0"/>
                  </a:lnTo>
                  <a:lnTo>
                    <a:pt x="6826007" y="844129"/>
                  </a:lnTo>
                  <a:lnTo>
                    <a:pt x="0" y="844129"/>
                  </a:lnTo>
                  <a:close/>
                </a:path>
              </a:pathLst>
            </a:custGeom>
            <a:grpFill/>
            <a:ln w="18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Circular Std Book Italic" panose="020B0604020101020102" pitchFamily="34" charset="77"/>
              </a:endParaRPr>
            </a:p>
          </p:txBody>
        </p:sp>
        <p:sp>
          <p:nvSpPr>
            <p:cNvPr id="7" name="Graphic 10">
              <a:extLst>
                <a:ext uri="{FF2B5EF4-FFF2-40B4-BE49-F238E27FC236}">
                  <a16:creationId xmlns:a16="http://schemas.microsoft.com/office/drawing/2014/main" id="{132EDB71-B824-4D2E-8855-C3B78FD755E9}"/>
                </a:ext>
              </a:extLst>
            </p:cNvPr>
            <p:cNvSpPr/>
            <p:nvPr/>
          </p:nvSpPr>
          <p:spPr>
            <a:xfrm flipV="1">
              <a:off x="3505199" y="2913873"/>
              <a:ext cx="5181602" cy="561765"/>
            </a:xfrm>
            <a:custGeom>
              <a:avLst/>
              <a:gdLst>
                <a:gd name="connsiteX0" fmla="*/ 0 w 6826007"/>
                <a:gd name="connsiteY0" fmla="*/ 0 h 844129"/>
                <a:gd name="connsiteX1" fmla="*/ 6826007 w 6826007"/>
                <a:gd name="connsiteY1" fmla="*/ 0 h 844129"/>
                <a:gd name="connsiteX2" fmla="*/ 6826007 w 6826007"/>
                <a:gd name="connsiteY2" fmla="*/ 844129 h 844129"/>
                <a:gd name="connsiteX3" fmla="*/ 0 w 6826007"/>
                <a:gd name="connsiteY3" fmla="*/ 844129 h 8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007" h="844129">
                  <a:moveTo>
                    <a:pt x="0" y="0"/>
                  </a:moveTo>
                  <a:lnTo>
                    <a:pt x="6826007" y="0"/>
                  </a:lnTo>
                  <a:lnTo>
                    <a:pt x="6826007" y="844129"/>
                  </a:lnTo>
                  <a:lnTo>
                    <a:pt x="0" y="844129"/>
                  </a:lnTo>
                  <a:close/>
                </a:path>
              </a:pathLst>
            </a:custGeom>
            <a:grpFill/>
            <a:ln w="18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Circular Std Book Italic" panose="020B0604020101020102" pitchFamily="34" charset="77"/>
              </a:endParaRPr>
            </a:p>
          </p:txBody>
        </p:sp>
      </p:grp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476F019-297F-446C-8CCC-8998669682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376" y="398793"/>
            <a:ext cx="5750182" cy="38779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6C868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AF83DA-43BB-4DDF-8E20-D74C2FFC81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E41748F-D578-40F3-9186-4CF3186D4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23E7E624-8CE1-487F-A7DA-90AADB193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8818112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Observatoire 2022 </a:t>
            </a:r>
            <a:r>
              <a:rPr lang="fr-FR" dirty="0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— </a:t>
            </a:r>
            <a:r>
              <a:rPr lang="fr-FR" dirty="0">
                <a:solidFill>
                  <a:srgbClr val="36C868"/>
                </a:solidFill>
              </a:rPr>
              <a:t>Insertion alternants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EB5BE4-DD2E-4589-B02B-715A8852E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2224FC4-9020-86EA-210F-9E63E18411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225" y="120337"/>
            <a:ext cx="876698" cy="3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35B72A-9606-43D9-A8CF-C56053A7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2" y="528935"/>
            <a:ext cx="10721977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81B1FB-70F2-497B-B424-070600855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978025"/>
            <a:ext cx="10363199" cy="5816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F95ED65-58C9-7D41-9DBA-44DDE0201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8975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FA10389-7F3C-3641-A43D-2026CEE2B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640883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Observatoire 2022 </a:t>
            </a:r>
            <a:r>
              <a:rPr lang="fr-FR" dirty="0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— </a:t>
            </a:r>
            <a:r>
              <a:rPr lang="fr-FR" dirty="0">
                <a:solidFill>
                  <a:srgbClr val="36C868"/>
                </a:solidFill>
              </a:rPr>
              <a:t>Insertion alternants</a:t>
            </a:r>
          </a:p>
        </p:txBody>
      </p:sp>
    </p:spTree>
    <p:extLst>
      <p:ext uri="{BB962C8B-B14F-4D97-AF65-F5344CB8AC3E}">
        <p14:creationId xmlns:p14="http://schemas.microsoft.com/office/powerpoint/2010/main" val="219733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2" r:id="rId2"/>
    <p:sldLayoutId id="2147483740" r:id="rId3"/>
    <p:sldLayoutId id="2147483741" r:id="rId4"/>
    <p:sldLayoutId id="2147483737" r:id="rId5"/>
    <p:sldLayoutId id="2147483731" r:id="rId6"/>
    <p:sldLayoutId id="2147483733" r:id="rId7"/>
    <p:sldLayoutId id="2147483739" r:id="rId8"/>
    <p:sldLayoutId id="2147483743" r:id="rId9"/>
    <p:sldLayoutId id="2147483744" r:id="rId10"/>
    <p:sldLayoutId id="2147483729" r:id="rId11"/>
    <p:sldLayoutId id="21474837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ircular Std Black" panose="020B0A04020101010102" pitchFamily="34" charset="0"/>
          <a:ea typeface="+mj-ea"/>
          <a:cs typeface="Circular Std Black" panose="020B0A04020101010102" pitchFamily="34" charset="0"/>
        </a:defRPr>
      </a:lvl1pPr>
    </p:titleStyle>
    <p:bodyStyle>
      <a:lvl1pPr marL="136800" indent="-1368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36800" indent="-1368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00" indent="-1368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" indent="-1368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" indent="-1368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D980AEE-91CC-174A-866B-D18F42336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0908" y="1736418"/>
            <a:ext cx="7544857" cy="775597"/>
          </a:xfrm>
        </p:spPr>
        <p:txBody>
          <a:bodyPr/>
          <a:lstStyle/>
          <a:p>
            <a:r>
              <a:rPr lang="fr-FR" dirty="0"/>
              <a:t>Résultats intermédiaires</a:t>
            </a:r>
          </a:p>
          <a:p>
            <a:endParaRPr lang="fr-FR" dirty="0">
              <a:latin typeface="Circular Std Medium" panose="020B0604020101020102" pitchFamily="34" charset="77"/>
              <a:cs typeface="Circular Std Medium" panose="020B0604020101020102" pitchFamily="34" charset="77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736A1A-262B-794A-97DA-6B1F834D77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48309" y="2443703"/>
            <a:ext cx="9618452" cy="1661993"/>
          </a:xfrm>
        </p:spPr>
        <p:txBody>
          <a:bodyPr/>
          <a:lstStyle/>
          <a:p>
            <a:r>
              <a:rPr lang="fr-FR" sz="6000" dirty="0"/>
              <a:t>Suivi de l’insertion professionnelle des alternants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49FE89-B322-D64C-86FF-AD88A54CB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09/11/2022</a:t>
            </a:r>
          </a:p>
        </p:txBody>
      </p:sp>
    </p:spTree>
    <p:extLst>
      <p:ext uri="{BB962C8B-B14F-4D97-AF65-F5344CB8AC3E}">
        <p14:creationId xmlns:p14="http://schemas.microsoft.com/office/powerpoint/2010/main" val="11960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B085A0A-FFB0-4999-9471-998F8FC36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06F84A-4B1E-42DF-9A18-C99F97E45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Observatoire 2022 — </a:t>
            </a:r>
            <a:r>
              <a:rPr lang="fr-FR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Insertion alternants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0C3B9F5-4930-461C-8B24-F5BAF7D5BD7F}"/>
              </a:ext>
            </a:extLst>
          </p:cNvPr>
          <p:cNvSpPr txBox="1">
            <a:spLocks/>
          </p:cNvSpPr>
          <p:nvPr/>
        </p:nvSpPr>
        <p:spPr>
          <a:xfrm>
            <a:off x="479423" y="465038"/>
            <a:ext cx="9782175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SPÉCIFICITÉS DE L’ENQUÊTE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0C7AE190-DFBD-4B82-8792-15A1EF49C33D}"/>
              </a:ext>
            </a:extLst>
          </p:cNvPr>
          <p:cNvSpPr txBox="1">
            <a:spLocks/>
          </p:cNvSpPr>
          <p:nvPr/>
        </p:nvSpPr>
        <p:spPr>
          <a:xfrm>
            <a:off x="479423" y="1467478"/>
            <a:ext cx="10506243" cy="487518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population mère de 105 350 contrats </a:t>
            </a:r>
            <a:r>
              <a:rPr lang="fr-FR" sz="22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d’alternance pour 99 681 individus.</a:t>
            </a: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endParaRPr lang="fr-FR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endParaRPr lang="fr-FR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10 538 répondants</a:t>
            </a:r>
            <a:r>
              <a:rPr lang="fr-FR" sz="22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soit un taux de retour de 10%.</a:t>
            </a: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endParaRPr lang="fr-FR" sz="22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endParaRPr lang="fr-FR" sz="22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double mode de collecte : </a:t>
            </a:r>
            <a:r>
              <a:rPr lang="fr-FR" sz="2200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mail ou téléphone</a:t>
            </a:r>
            <a:r>
              <a:rPr lang="fr-FR" sz="22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entre le 4 et 28 octobre 2022.</a:t>
            </a: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endParaRPr lang="fr-FR" sz="22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endParaRPr lang="fr-FR" sz="22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sz="2200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échantillon cadré par des quotas sur 4 critères </a:t>
            </a:r>
            <a:r>
              <a:rPr lang="fr-FR" sz="22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assurer la </a:t>
            </a:r>
            <a:r>
              <a:rPr lang="fr-FR" sz="2200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représentativité de la population mère sur la base des individus</a:t>
            </a:r>
            <a:r>
              <a:rPr lang="fr-FR" sz="22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le type de contrat d’alternance, la branche d’activité de l’entreprise de l’alternance, sa taille et sa localisation.</a:t>
            </a: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endParaRPr lang="fr-FR" sz="22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endParaRPr lang="fr-FR" sz="22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Clr>
                <a:srgbClr val="482E78"/>
              </a:buCl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sz="2200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redressement</a:t>
            </a:r>
            <a:r>
              <a:rPr lang="fr-FR" sz="22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données pour </a:t>
            </a:r>
            <a:r>
              <a:rPr lang="fr-FR" sz="2200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garantir la représentativité </a:t>
            </a:r>
            <a:r>
              <a:rPr lang="fr-FR" sz="22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l’échantillon.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fr-FR" sz="22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1DD32B3A-8395-1279-47BB-F7F33B7E5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121269"/>
              </p:ext>
            </p:extLst>
          </p:nvPr>
        </p:nvGraphicFramePr>
        <p:xfrm>
          <a:off x="-636414" y="1183728"/>
          <a:ext cx="3859842" cy="224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8EB97810-1930-4E56-857E-449AA44B5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273699"/>
              </p:ext>
            </p:extLst>
          </p:nvPr>
        </p:nvGraphicFramePr>
        <p:xfrm>
          <a:off x="3238490" y="1187914"/>
          <a:ext cx="3859842" cy="224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8A5C739C-1BDA-0FA9-B1B5-FC71F3FD3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969582"/>
              </p:ext>
            </p:extLst>
          </p:nvPr>
        </p:nvGraphicFramePr>
        <p:xfrm>
          <a:off x="1313272" y="1184804"/>
          <a:ext cx="3859842" cy="224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FAEA807-6366-4BE0-A754-1C02D37B5DEC}"/>
              </a:ext>
            </a:extLst>
          </p:cNvPr>
          <p:cNvCxnSpPr/>
          <p:nvPr/>
        </p:nvCxnSpPr>
        <p:spPr>
          <a:xfrm>
            <a:off x="11044733" y="5082630"/>
            <a:ext cx="0" cy="2516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60E234C-65FA-4489-AA67-C5794E28C59D}"/>
              </a:ext>
            </a:extLst>
          </p:cNvPr>
          <p:cNvCxnSpPr/>
          <p:nvPr/>
        </p:nvCxnSpPr>
        <p:spPr>
          <a:xfrm>
            <a:off x="11339869" y="4034720"/>
            <a:ext cx="0" cy="2516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B831F0B-34D1-4CC9-BC23-24881F6C2B48}"/>
              </a:ext>
            </a:extLst>
          </p:cNvPr>
          <p:cNvCxnSpPr/>
          <p:nvPr/>
        </p:nvCxnSpPr>
        <p:spPr>
          <a:xfrm>
            <a:off x="7045145" y="5070123"/>
            <a:ext cx="0" cy="2516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D0B25AB-E9A5-40BE-B1E9-75189B2AFCC6}"/>
              </a:ext>
            </a:extLst>
          </p:cNvPr>
          <p:cNvCxnSpPr/>
          <p:nvPr/>
        </p:nvCxnSpPr>
        <p:spPr>
          <a:xfrm>
            <a:off x="6814370" y="3995052"/>
            <a:ext cx="0" cy="2516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D7A69C9-E87E-0D06-8446-B43B06D7A1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375" y="398793"/>
            <a:ext cx="7686873" cy="387798"/>
          </a:xfrm>
        </p:spPr>
        <p:txBody>
          <a:bodyPr/>
          <a:lstStyle/>
          <a:p>
            <a:r>
              <a:rPr lang="fr-FR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 d’insertion – </a:t>
            </a:r>
            <a:r>
              <a:rPr lang="fr-FR" b="1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mois </a:t>
            </a:r>
            <a:r>
              <a:rPr lang="fr-FR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la formation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116A0CE-2455-5115-AC7C-BDDB0C73E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20AB0B-73A6-DB35-2240-DFD076625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Observatoire 2022 — </a:t>
            </a:r>
            <a:r>
              <a:rPr lang="fr-FR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Insertion alternants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1D0180-7310-3D81-A125-F6942E9D24FC}"/>
              </a:ext>
            </a:extLst>
          </p:cNvPr>
          <p:cNvSpPr txBox="1"/>
          <p:nvPr/>
        </p:nvSpPr>
        <p:spPr>
          <a:xfrm>
            <a:off x="781130" y="2091416"/>
            <a:ext cx="93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emploi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E8C60C-67C4-0214-7FF0-A0D666A55E75}"/>
              </a:ext>
            </a:extLst>
          </p:cNvPr>
          <p:cNvSpPr txBox="1"/>
          <p:nvPr/>
        </p:nvSpPr>
        <p:spPr>
          <a:xfrm>
            <a:off x="2805709" y="2116453"/>
            <a:ext cx="84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5A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 emploi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FE060E0-E5B3-CBCF-5F99-51B4DE425CF9}"/>
              </a:ext>
            </a:extLst>
          </p:cNvPr>
          <p:cNvSpPr txBox="1"/>
          <p:nvPr/>
        </p:nvSpPr>
        <p:spPr>
          <a:xfrm>
            <a:off x="6510" y="89965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Base = 7076 répondants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66B22701-6371-8B94-7713-05A667201784}"/>
              </a:ext>
            </a:extLst>
          </p:cNvPr>
          <p:cNvGraphicFramePr/>
          <p:nvPr/>
        </p:nvGraphicFramePr>
        <p:xfrm>
          <a:off x="87923" y="3307719"/>
          <a:ext cx="12021828" cy="290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C54038B-FDF7-9C82-559F-0A92D77E6BB8}"/>
              </a:ext>
            </a:extLst>
          </p:cNvPr>
          <p:cNvSpPr txBox="1"/>
          <p:nvPr/>
        </p:nvSpPr>
        <p:spPr>
          <a:xfrm>
            <a:off x="2162459" y="5595855"/>
            <a:ext cx="1460988" cy="828000"/>
          </a:xfrm>
          <a:prstGeom prst="rect">
            <a:avLst/>
          </a:prstGeom>
          <a:solidFill>
            <a:srgbClr val="1946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42% </a:t>
            </a: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branches de l’OPCO ATLAS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DA98FEE-34B7-641B-E3AD-3569CDFBEAE4}"/>
              </a:ext>
            </a:extLst>
          </p:cNvPr>
          <p:cNvSpPr txBox="1"/>
          <p:nvPr/>
        </p:nvSpPr>
        <p:spPr>
          <a:xfrm>
            <a:off x="5380144" y="5586850"/>
            <a:ext cx="1460988" cy="828000"/>
          </a:xfrm>
          <a:prstGeom prst="rect">
            <a:avLst/>
          </a:prstGeom>
          <a:solidFill>
            <a:srgbClr val="2BA1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8% </a:t>
            </a: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branches de l’OPCO ATLAS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5F53349-1F66-D81B-85B1-1392EC65D351}"/>
              </a:ext>
            </a:extLst>
          </p:cNvPr>
          <p:cNvSpPr txBox="1"/>
          <p:nvPr/>
        </p:nvSpPr>
        <p:spPr>
          <a:xfrm>
            <a:off x="7898614" y="5595903"/>
            <a:ext cx="1460989" cy="8280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19% </a:t>
            </a: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branches de l’OPCO ATLAS</a:t>
            </a: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400B2153-EEDB-C9C4-77D4-351F000334F2}"/>
              </a:ext>
            </a:extLst>
          </p:cNvPr>
          <p:cNvSpPr txBox="1"/>
          <p:nvPr/>
        </p:nvSpPr>
        <p:spPr>
          <a:xfrm>
            <a:off x="6259408" y="6577991"/>
            <a:ext cx="3928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(*) contrat apprentissage 17% + professionnalisation 2% + alternance sans précision 6%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CCAB61F-4074-4AE2-996C-A27B32FB94C4}"/>
              </a:ext>
            </a:extLst>
          </p:cNvPr>
          <p:cNvSpPr txBox="1"/>
          <p:nvPr/>
        </p:nvSpPr>
        <p:spPr>
          <a:xfrm>
            <a:off x="6167293" y="3589777"/>
            <a:ext cx="138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Travailleur indépendant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DBCC076-81C1-4100-ABB5-FB02722A608F}"/>
              </a:ext>
            </a:extLst>
          </p:cNvPr>
          <p:cNvSpPr txBox="1"/>
          <p:nvPr/>
        </p:nvSpPr>
        <p:spPr>
          <a:xfrm>
            <a:off x="6683224" y="5252718"/>
            <a:ext cx="119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Autre contrat de travail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3CC7981-F74C-4A71-9B61-96C4202E97E7}"/>
              </a:ext>
            </a:extLst>
          </p:cNvPr>
          <p:cNvSpPr txBox="1"/>
          <p:nvPr/>
        </p:nvSpPr>
        <p:spPr>
          <a:xfrm>
            <a:off x="6590565" y="4240967"/>
            <a:ext cx="50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2%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39ED7CE-E73A-4C13-8D5F-94277A4E8C08}"/>
              </a:ext>
            </a:extLst>
          </p:cNvPr>
          <p:cNvSpPr txBox="1"/>
          <p:nvPr/>
        </p:nvSpPr>
        <p:spPr>
          <a:xfrm>
            <a:off x="6775982" y="4695478"/>
            <a:ext cx="50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1,7%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D530BB0-2132-4463-8B81-579D923BD62C}"/>
              </a:ext>
            </a:extLst>
          </p:cNvPr>
          <p:cNvSpPr txBox="1"/>
          <p:nvPr/>
        </p:nvSpPr>
        <p:spPr>
          <a:xfrm>
            <a:off x="10785330" y="3638657"/>
            <a:ext cx="119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poursuite d’études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AC3621B-DCC7-4BF5-8459-2B9F1BCFFA59}"/>
              </a:ext>
            </a:extLst>
          </p:cNvPr>
          <p:cNvSpPr txBox="1"/>
          <p:nvPr/>
        </p:nvSpPr>
        <p:spPr>
          <a:xfrm>
            <a:off x="11139099" y="4211392"/>
            <a:ext cx="50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8BD6D67-5D22-4C73-9FC7-BD5E3807C97D}"/>
              </a:ext>
            </a:extLst>
          </p:cNvPr>
          <p:cNvSpPr txBox="1"/>
          <p:nvPr/>
        </p:nvSpPr>
        <p:spPr>
          <a:xfrm>
            <a:off x="10468124" y="5357294"/>
            <a:ext cx="119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Autre situation sans emploi</a:t>
            </a:r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D385A61E-47F6-4201-89F8-BC057CCA9449}"/>
              </a:ext>
            </a:extLst>
          </p:cNvPr>
          <p:cNvSpPr/>
          <p:nvPr/>
        </p:nvSpPr>
        <p:spPr>
          <a:xfrm>
            <a:off x="2742165" y="5249007"/>
            <a:ext cx="291182" cy="252650"/>
          </a:xfrm>
          <a:prstGeom prst="downArrow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DAC5C09E-D329-4DA1-A6D4-50B38B1A4877}"/>
              </a:ext>
            </a:extLst>
          </p:cNvPr>
          <p:cNvSpPr/>
          <p:nvPr/>
        </p:nvSpPr>
        <p:spPr>
          <a:xfrm>
            <a:off x="5910327" y="5243145"/>
            <a:ext cx="291182" cy="252650"/>
          </a:xfrm>
          <a:prstGeom prst="downArrow">
            <a:avLst/>
          </a:prstGeom>
          <a:solidFill>
            <a:srgbClr val="2B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0C53B618-C918-45BA-87FB-A156E1AFD10F}"/>
              </a:ext>
            </a:extLst>
          </p:cNvPr>
          <p:cNvSpPr/>
          <p:nvPr/>
        </p:nvSpPr>
        <p:spPr>
          <a:xfrm>
            <a:off x="8484094" y="5246336"/>
            <a:ext cx="291182" cy="252650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B49696-F15A-5786-03B5-1D06EB430FF7}"/>
              </a:ext>
            </a:extLst>
          </p:cNvPr>
          <p:cNvSpPr txBox="1"/>
          <p:nvPr/>
        </p:nvSpPr>
        <p:spPr>
          <a:xfrm>
            <a:off x="382426" y="3146282"/>
            <a:ext cx="1731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69%</a:t>
            </a:r>
            <a:r>
              <a:rPr lang="fr-FR" sz="1600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les branches de l’OPCO ATLAS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FD5CA26-62F3-4263-94C0-4079078BF7DC}"/>
              </a:ext>
            </a:extLst>
          </p:cNvPr>
          <p:cNvSpPr txBox="1"/>
          <p:nvPr/>
        </p:nvSpPr>
        <p:spPr>
          <a:xfrm>
            <a:off x="10784505" y="4825518"/>
            <a:ext cx="50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520A29B-F48B-49E6-9244-0118232D2702}"/>
              </a:ext>
            </a:extLst>
          </p:cNvPr>
          <p:cNvSpPr txBox="1"/>
          <p:nvPr/>
        </p:nvSpPr>
        <p:spPr>
          <a:xfrm>
            <a:off x="4562063" y="2126946"/>
            <a:ext cx="125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Poursuite d’études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E89BBD4-6F2E-4F43-99B5-2FAAF39AA5DD}"/>
              </a:ext>
            </a:extLst>
          </p:cNvPr>
          <p:cNvGrpSpPr/>
          <p:nvPr/>
        </p:nvGrpSpPr>
        <p:grpSpPr>
          <a:xfrm>
            <a:off x="6859998" y="761616"/>
            <a:ext cx="5149608" cy="2745111"/>
            <a:chOff x="3958178" y="770947"/>
            <a:chExt cx="5149608" cy="2745111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0A03A0E9-6F48-46A2-ADEC-8DCFCD5606CB}"/>
                </a:ext>
              </a:extLst>
            </p:cNvPr>
            <p:cNvGrpSpPr/>
            <p:nvPr/>
          </p:nvGrpSpPr>
          <p:grpSpPr>
            <a:xfrm>
              <a:off x="3958178" y="1575117"/>
              <a:ext cx="5149608" cy="1940941"/>
              <a:chOff x="3867643" y="977588"/>
              <a:chExt cx="5149608" cy="1940941"/>
            </a:xfrm>
          </p:grpSpPr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D36AF6A9-812F-47E6-986E-ECDD316622BC}"/>
                  </a:ext>
                </a:extLst>
              </p:cNvPr>
              <p:cNvSpPr txBox="1"/>
              <p:nvPr/>
            </p:nvSpPr>
            <p:spPr>
              <a:xfrm>
                <a:off x="4293868" y="1725042"/>
                <a:ext cx="47233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5475" lvl="1" indent="-168275">
                  <a:buFont typeface="Wingdings 3" panose="05040102010807070707" pitchFamily="18" charset="2"/>
                  <a:buChar char=""/>
                  <a:tabLst>
                    <a:tab pos="715963" algn="l"/>
                  </a:tabLst>
                </a:pPr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Agents généraux d’assurance : </a:t>
                </a:r>
                <a:r>
                  <a:rPr lang="fr-FR" sz="12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92%</a:t>
                </a:r>
              </a:p>
              <a:p>
                <a:pPr marL="625475" lvl="1" indent="-168275">
                  <a:buFont typeface="Wingdings 3" panose="05040102010807070707" pitchFamily="18" charset="2"/>
                  <a:buChar char=""/>
                  <a:tabLst>
                    <a:tab pos="715963" algn="l"/>
                  </a:tabLst>
                </a:pPr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Experts-comptables et commissaires aux comptes :</a:t>
                </a:r>
                <a:r>
                  <a:rPr lang="fr-FR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2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90%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A5F44A77-0ACE-4A58-BE49-E6699BCA5869}"/>
                  </a:ext>
                </a:extLst>
              </p:cNvPr>
              <p:cNvSpPr txBox="1"/>
              <p:nvPr/>
            </p:nvSpPr>
            <p:spPr>
              <a:xfrm>
                <a:off x="3867643" y="999754"/>
                <a:ext cx="8604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fr-FR" sz="14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Contrat 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4E6D5883-8045-44ED-9D31-8AB65403437D}"/>
                  </a:ext>
                </a:extLst>
              </p:cNvPr>
              <p:cNvSpPr txBox="1"/>
              <p:nvPr/>
            </p:nvSpPr>
            <p:spPr>
              <a:xfrm>
                <a:off x="4705270" y="977588"/>
                <a:ext cx="34276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taux d’insertion </a:t>
                </a:r>
                <a:r>
                  <a:rPr lang="fr-FR" sz="1200" b="1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identiques</a:t>
                </a:r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entre les contrats d’apprentissage et de professionnalisation</a:t>
                </a:r>
              </a:p>
            </p:txBody>
          </p: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1D675668-70B5-4BD0-82B7-3D602D96E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8335" y="1072661"/>
                <a:ext cx="0" cy="360000"/>
              </a:xfrm>
              <a:prstGeom prst="line">
                <a:avLst/>
              </a:prstGeom>
              <a:ln w="12700">
                <a:solidFill>
                  <a:srgbClr val="194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EC53C0F9-2D88-45F4-8A41-45CFFCAD3831}"/>
                  </a:ext>
                </a:extLst>
              </p:cNvPr>
              <p:cNvSpPr txBox="1"/>
              <p:nvPr/>
            </p:nvSpPr>
            <p:spPr>
              <a:xfrm>
                <a:off x="3867643" y="1611179"/>
                <a:ext cx="8604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fr-FR" sz="14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Branche 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819272C1-7F92-43B2-874B-C69A6141A0D3}"/>
                  </a:ext>
                </a:extLst>
              </p:cNvPr>
              <p:cNvSpPr txBox="1"/>
              <p:nvPr/>
            </p:nvSpPr>
            <p:spPr>
              <a:xfrm>
                <a:off x="4725785" y="1552018"/>
                <a:ext cx="342761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taux d’insertion </a:t>
                </a:r>
                <a:r>
                  <a:rPr lang="fr-FR" sz="1200" b="1" dirty="0">
                    <a:solidFill>
                      <a:srgbClr val="36C86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supérieur</a:t>
                </a:r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au sein des branches …</a:t>
                </a:r>
              </a:p>
            </p:txBody>
          </p: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BF1AA9D9-23BD-46A1-940F-98025C1F3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8335" y="1638299"/>
                <a:ext cx="0" cy="1188000"/>
              </a:xfrm>
              <a:prstGeom prst="line">
                <a:avLst/>
              </a:prstGeom>
              <a:ln w="12700">
                <a:solidFill>
                  <a:srgbClr val="194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28E134FD-5C73-4C4C-9A9C-F65221CDF853}"/>
                  </a:ext>
                </a:extLst>
              </p:cNvPr>
              <p:cNvSpPr txBox="1"/>
              <p:nvPr/>
            </p:nvSpPr>
            <p:spPr>
              <a:xfrm>
                <a:off x="4733329" y="2265733"/>
                <a:ext cx="342761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taux d’insertion </a:t>
                </a:r>
                <a:r>
                  <a:rPr lang="fr-FR" sz="12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inférieur</a:t>
                </a:r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au sein des branches …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6E3F5864-BE44-4EF5-9E2D-15A12C316592}"/>
                  </a:ext>
                </a:extLst>
              </p:cNvPr>
              <p:cNvSpPr txBox="1"/>
              <p:nvPr/>
            </p:nvSpPr>
            <p:spPr>
              <a:xfrm>
                <a:off x="4310465" y="2456864"/>
                <a:ext cx="37018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5475" lvl="1" indent="-168275">
                  <a:buFont typeface="Wingdings 3" panose="05040102010807070707" pitchFamily="18" charset="2"/>
                  <a:buChar char=""/>
                  <a:tabLst>
                    <a:tab pos="715963" algn="l"/>
                  </a:tabLst>
                </a:pPr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Banque : </a:t>
                </a:r>
                <a:r>
                  <a:rPr lang="fr-FR" sz="12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82%</a:t>
                </a:r>
              </a:p>
              <a:p>
                <a:pPr marL="625475" lvl="1" indent="-168275">
                  <a:buFont typeface="Wingdings 3" panose="05040102010807070707" pitchFamily="18" charset="2"/>
                  <a:buChar char=""/>
                  <a:tabLst>
                    <a:tab pos="715963" algn="l"/>
                  </a:tabLst>
                </a:pPr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Marchés financiers : </a:t>
                </a:r>
                <a:r>
                  <a:rPr lang="fr-FR" sz="12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75%</a:t>
                </a:r>
              </a:p>
            </p:txBody>
          </p:sp>
        </p:grp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6A1D41D-0799-4306-9763-0C6673785BA4}"/>
                </a:ext>
              </a:extLst>
            </p:cNvPr>
            <p:cNvSpPr txBox="1"/>
            <p:nvPr/>
          </p:nvSpPr>
          <p:spPr>
            <a:xfrm>
              <a:off x="4856451" y="770947"/>
              <a:ext cx="3668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86% </a:t>
              </a:r>
              <a:r>
                <a:rPr lang="fr-FR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 alternants </a:t>
              </a:r>
              <a:r>
                <a:rPr lang="fr-FR" b="1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emploi </a:t>
              </a:r>
            </a:p>
            <a:p>
              <a:r>
                <a:rPr lang="fr-FR" b="1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mois </a:t>
              </a:r>
              <a:r>
                <a:rPr lang="fr-FR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après leur formation</a:t>
              </a:r>
              <a:endParaRPr lang="fr-FR" sz="20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101EA50-C1B8-47DA-A0DA-39D0916804E1}"/>
                </a:ext>
              </a:extLst>
            </p:cNvPr>
            <p:cNvSpPr txBox="1"/>
            <p:nvPr/>
          </p:nvSpPr>
          <p:spPr>
            <a:xfrm>
              <a:off x="3974776" y="907707"/>
              <a:ext cx="8604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400" b="1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31C47A7-AEC3-4898-BC84-19FD72FB6DCB}"/>
                </a:ext>
              </a:extLst>
            </p:cNvPr>
            <p:cNvCxnSpPr>
              <a:cxnSpLocks/>
            </p:cNvCxnSpPr>
            <p:nvPr/>
          </p:nvCxnSpPr>
          <p:spPr>
            <a:xfrm>
              <a:off x="4835468" y="908190"/>
              <a:ext cx="0" cy="504000"/>
            </a:xfrm>
            <a:prstGeom prst="line">
              <a:avLst/>
            </a:prstGeom>
            <a:ln w="12700">
              <a:solidFill>
                <a:srgbClr val="194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29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728F325-2267-7D11-6A3C-B1581D615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375" y="398793"/>
            <a:ext cx="8980835" cy="775597"/>
          </a:xfrm>
        </p:spPr>
        <p:txBody>
          <a:bodyPr/>
          <a:lstStyle/>
          <a:p>
            <a:r>
              <a:rPr lang="fr-FR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Principaux indicateurs – </a:t>
            </a:r>
            <a:r>
              <a:rPr lang="fr-FR" b="1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mois </a:t>
            </a:r>
            <a:r>
              <a:rPr lang="fr-FR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la formation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F6EC0B-F594-2F22-EE1F-B7DE73F09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90BB05-3EB3-780A-F8F1-F334AD489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Observatoire 2022 — </a:t>
            </a:r>
            <a:r>
              <a:rPr lang="fr-FR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Insertion alternants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A75C83-9DD5-EF03-A311-E3E844BBB9EE}"/>
              </a:ext>
            </a:extLst>
          </p:cNvPr>
          <p:cNvSpPr txBox="1"/>
          <p:nvPr/>
        </p:nvSpPr>
        <p:spPr>
          <a:xfrm>
            <a:off x="-21346" y="948211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Base = 7076  répondants</a:t>
            </a:r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368E9B6C-39B5-F689-7C11-7197C3C99653}"/>
              </a:ext>
            </a:extLst>
          </p:cNvPr>
          <p:cNvSpPr>
            <a:spLocks noChangeAspect="1"/>
          </p:cNvSpPr>
          <p:nvPr/>
        </p:nvSpPr>
        <p:spPr>
          <a:xfrm>
            <a:off x="157881" y="1385272"/>
            <a:ext cx="1080177" cy="865235"/>
          </a:xfrm>
          <a:prstGeom prst="teardrop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89%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4F4F2C64-C55F-0193-5DEB-108983AD639B}"/>
              </a:ext>
            </a:extLst>
          </p:cNvPr>
          <p:cNvSpPr txBox="1">
            <a:spLocks/>
          </p:cNvSpPr>
          <p:nvPr/>
        </p:nvSpPr>
        <p:spPr>
          <a:xfrm>
            <a:off x="1371600" y="1385272"/>
            <a:ext cx="6654722" cy="7478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</a:t>
            </a:r>
            <a:r>
              <a:rPr lang="fr-FR" sz="1800" b="1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satisfaits des périodes en entreprise </a:t>
            </a:r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leur alternance</a:t>
            </a:r>
          </a:p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4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dont 60% très satisfaits</a:t>
            </a:r>
          </a:p>
          <a:p>
            <a:pPr lvl="2" algn="just"/>
            <a:endParaRPr lang="fr-FR" sz="18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1D8A79-13D5-BAF1-B7C8-2823AC96CE09}"/>
              </a:ext>
            </a:extLst>
          </p:cNvPr>
          <p:cNvSpPr txBox="1"/>
          <p:nvPr/>
        </p:nvSpPr>
        <p:spPr>
          <a:xfrm>
            <a:off x="857390" y="5994277"/>
            <a:ext cx="358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Q1 : Satisfaction vis-à-vis des périodes en entreprise au cours de l’alternance</a:t>
            </a:r>
          </a:p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Q4 :  Satisfaction concernant l’organisme de formation</a:t>
            </a:r>
          </a:p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Q24 : Impact de la formation en alternance sur la situation professionnelle</a:t>
            </a:r>
          </a:p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Q26 : Satisfaction globale d’avoir suivi une formation en alternance</a:t>
            </a:r>
          </a:p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Q27 : Recommandation à l’entourage de suivre une formation en alternance</a:t>
            </a:r>
          </a:p>
        </p:txBody>
      </p:sp>
      <p:sp>
        <p:nvSpPr>
          <p:cNvPr id="9" name="Larme 8">
            <a:extLst>
              <a:ext uri="{FF2B5EF4-FFF2-40B4-BE49-F238E27FC236}">
                <a16:creationId xmlns:a16="http://schemas.microsoft.com/office/drawing/2014/main" id="{28F0FE9E-3EC7-50CD-F6DE-A1D2B1A976A3}"/>
              </a:ext>
            </a:extLst>
          </p:cNvPr>
          <p:cNvSpPr>
            <a:spLocks noChangeAspect="1"/>
          </p:cNvSpPr>
          <p:nvPr/>
        </p:nvSpPr>
        <p:spPr>
          <a:xfrm>
            <a:off x="157881" y="2917355"/>
            <a:ext cx="1080177" cy="865235"/>
          </a:xfrm>
          <a:prstGeom prst="teardrop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82%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EA83AACF-890A-A312-7847-792DC5463BE5}"/>
              </a:ext>
            </a:extLst>
          </p:cNvPr>
          <p:cNvSpPr txBox="1">
            <a:spLocks/>
          </p:cNvSpPr>
          <p:nvPr/>
        </p:nvSpPr>
        <p:spPr>
          <a:xfrm>
            <a:off x="1371600" y="2917355"/>
            <a:ext cx="5354010" cy="7478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</a:t>
            </a:r>
            <a:r>
              <a:rPr lang="fr-FR" sz="1800" b="1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satisfaits de leur organisme de formation</a:t>
            </a:r>
          </a:p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4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dont 41% très satisfaits</a:t>
            </a:r>
          </a:p>
          <a:p>
            <a:pPr lvl="2" algn="just"/>
            <a:endParaRPr lang="fr-FR" sz="18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arme 10">
            <a:extLst>
              <a:ext uri="{FF2B5EF4-FFF2-40B4-BE49-F238E27FC236}">
                <a16:creationId xmlns:a16="http://schemas.microsoft.com/office/drawing/2014/main" id="{F953A2A5-903D-738B-1B76-A3A84713488A}"/>
              </a:ext>
            </a:extLst>
          </p:cNvPr>
          <p:cNvSpPr>
            <a:spLocks noChangeAspect="1"/>
          </p:cNvSpPr>
          <p:nvPr/>
        </p:nvSpPr>
        <p:spPr>
          <a:xfrm>
            <a:off x="157881" y="4470364"/>
            <a:ext cx="1080177" cy="865235"/>
          </a:xfrm>
          <a:prstGeom prst="teardrop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85%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98EFABB-0DB7-BF19-D133-61B53DD8D061}"/>
              </a:ext>
            </a:extLst>
          </p:cNvPr>
          <p:cNvSpPr txBox="1">
            <a:spLocks/>
          </p:cNvSpPr>
          <p:nvPr/>
        </p:nvSpPr>
        <p:spPr>
          <a:xfrm>
            <a:off x="1371600" y="4426333"/>
            <a:ext cx="5505567" cy="124649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Déclarent que </a:t>
            </a:r>
            <a:r>
              <a:rPr lang="fr-FR" sz="1800" b="1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fait d’avoir suivi une formation en alternance a été déterminant dans leur situation </a:t>
            </a:r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mois après la formation.</a:t>
            </a:r>
          </a:p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4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dont 57% très déterminant</a:t>
            </a:r>
          </a:p>
          <a:p>
            <a:pPr lvl="2" algn="just"/>
            <a:endParaRPr lang="fr-FR" sz="18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31DF317-6EEF-41E1-C496-409D1C622436}"/>
              </a:ext>
            </a:extLst>
          </p:cNvPr>
          <p:cNvSpPr/>
          <p:nvPr/>
        </p:nvSpPr>
        <p:spPr bwMode="auto">
          <a:xfrm>
            <a:off x="7959374" y="1542454"/>
            <a:ext cx="2153355" cy="2068480"/>
          </a:xfrm>
          <a:prstGeom prst="ellipse">
            <a:avLst/>
          </a:prstGeom>
          <a:solidFill>
            <a:srgbClr val="194626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138CA00-4F31-42EC-F319-84A16949D8BA}"/>
              </a:ext>
            </a:extLst>
          </p:cNvPr>
          <p:cNvSpPr txBox="1"/>
          <p:nvPr/>
        </p:nvSpPr>
        <p:spPr>
          <a:xfrm>
            <a:off x="8565963" y="1852198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95 %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D84AFF6-1CC6-2D9A-5BCB-409A56793E51}"/>
              </a:ext>
            </a:extLst>
          </p:cNvPr>
          <p:cNvSpPr txBox="1"/>
          <p:nvPr/>
        </p:nvSpPr>
        <p:spPr>
          <a:xfrm>
            <a:off x="8293720" y="2602191"/>
            <a:ext cx="142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Satisfaction globale</a:t>
            </a:r>
          </a:p>
          <a:p>
            <a:pPr algn="ctr"/>
            <a:endParaRPr lang="fr-FR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13BA77D2-6084-377D-C633-EBB612E4E6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82" t="28948" r="25782" b="36063"/>
          <a:stretch/>
        </p:blipFill>
        <p:spPr>
          <a:xfrm>
            <a:off x="7042541" y="2995797"/>
            <a:ext cx="1523422" cy="1049508"/>
          </a:xfrm>
          <a:prstGeom prst="rect">
            <a:avLst/>
          </a:prstGeom>
        </p:spPr>
      </p:pic>
      <p:graphicFrame>
        <p:nvGraphicFramePr>
          <p:cNvPr id="43" name="Graphique 42">
            <a:extLst>
              <a:ext uri="{FF2B5EF4-FFF2-40B4-BE49-F238E27FC236}">
                <a16:creationId xmlns:a16="http://schemas.microsoft.com/office/drawing/2014/main" id="{7C35462D-BC2F-807C-617C-EFBB805FE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361856"/>
              </p:ext>
            </p:extLst>
          </p:nvPr>
        </p:nvGraphicFramePr>
        <p:xfrm>
          <a:off x="8334646" y="1697071"/>
          <a:ext cx="1251631" cy="90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Ellipse 43">
            <a:extLst>
              <a:ext uri="{FF2B5EF4-FFF2-40B4-BE49-F238E27FC236}">
                <a16:creationId xmlns:a16="http://schemas.microsoft.com/office/drawing/2014/main" id="{87CC9480-509D-1371-C4EE-68FCD15923F2}"/>
              </a:ext>
            </a:extLst>
          </p:cNvPr>
          <p:cNvSpPr/>
          <p:nvPr/>
        </p:nvSpPr>
        <p:spPr bwMode="auto">
          <a:xfrm>
            <a:off x="7959374" y="3335082"/>
            <a:ext cx="2153355" cy="2068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B571391-2F72-05C6-9A6E-42FFDCB9E0C2}"/>
              </a:ext>
            </a:extLst>
          </p:cNvPr>
          <p:cNvSpPr txBox="1"/>
          <p:nvPr/>
        </p:nvSpPr>
        <p:spPr>
          <a:xfrm>
            <a:off x="8287589" y="4465938"/>
            <a:ext cx="152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Promoteurs (note 8 à 10)</a:t>
            </a:r>
          </a:p>
          <a:p>
            <a:pPr algn="ctr"/>
            <a:endParaRPr lang="fr-FR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6" name="Graphique 45">
            <a:extLst>
              <a:ext uri="{FF2B5EF4-FFF2-40B4-BE49-F238E27FC236}">
                <a16:creationId xmlns:a16="http://schemas.microsoft.com/office/drawing/2014/main" id="{1938FA08-0003-24B5-C103-7563A8FF1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314649"/>
              </p:ext>
            </p:extLst>
          </p:nvPr>
        </p:nvGraphicFramePr>
        <p:xfrm>
          <a:off x="8373992" y="3540522"/>
          <a:ext cx="1251631" cy="90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:a16="http://schemas.microsoft.com/office/drawing/2014/main" id="{CFCF1994-0743-A0E8-5E8D-09BD19E694B3}"/>
              </a:ext>
            </a:extLst>
          </p:cNvPr>
          <p:cNvSpPr txBox="1"/>
          <p:nvPr/>
        </p:nvSpPr>
        <p:spPr>
          <a:xfrm>
            <a:off x="8653103" y="374303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71 %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952595D-C5D0-292E-3847-983FB4FA8702}"/>
              </a:ext>
            </a:extLst>
          </p:cNvPr>
          <p:cNvSpPr txBox="1"/>
          <p:nvPr/>
        </p:nvSpPr>
        <p:spPr>
          <a:xfrm>
            <a:off x="10038647" y="2671357"/>
            <a:ext cx="2153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dont 76% très satisfaits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482F26-E574-1100-389C-71D50181C1A7}"/>
              </a:ext>
            </a:extLst>
          </p:cNvPr>
          <p:cNvSpPr txBox="1"/>
          <p:nvPr/>
        </p:nvSpPr>
        <p:spPr>
          <a:xfrm>
            <a:off x="10038647" y="4335467"/>
            <a:ext cx="2153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avec une note moyenne de recommandation de </a:t>
            </a:r>
            <a:r>
              <a:rPr lang="fr-FR" sz="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8,9 sur 10</a:t>
            </a:r>
            <a:endParaRPr lang="fr-FR" sz="14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1DD32B3A-8395-1279-47BB-F7F33B7E5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340443"/>
              </p:ext>
            </p:extLst>
          </p:nvPr>
        </p:nvGraphicFramePr>
        <p:xfrm>
          <a:off x="-636414" y="1183728"/>
          <a:ext cx="3859842" cy="224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8EB97810-1930-4E56-857E-449AA44B5300}"/>
              </a:ext>
            </a:extLst>
          </p:cNvPr>
          <p:cNvGraphicFramePr/>
          <p:nvPr/>
        </p:nvGraphicFramePr>
        <p:xfrm>
          <a:off x="3238490" y="1187914"/>
          <a:ext cx="3859842" cy="224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8A5C739C-1BDA-0FA9-B1B5-FC71F3FD3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153446"/>
              </p:ext>
            </p:extLst>
          </p:nvPr>
        </p:nvGraphicFramePr>
        <p:xfrm>
          <a:off x="1313272" y="1184804"/>
          <a:ext cx="3859842" cy="224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FAEA807-6366-4BE0-A754-1C02D37B5DEC}"/>
              </a:ext>
            </a:extLst>
          </p:cNvPr>
          <p:cNvCxnSpPr/>
          <p:nvPr/>
        </p:nvCxnSpPr>
        <p:spPr>
          <a:xfrm>
            <a:off x="11044733" y="5082630"/>
            <a:ext cx="0" cy="2516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60E234C-65FA-4489-AA67-C5794E28C59D}"/>
              </a:ext>
            </a:extLst>
          </p:cNvPr>
          <p:cNvCxnSpPr/>
          <p:nvPr/>
        </p:nvCxnSpPr>
        <p:spPr>
          <a:xfrm>
            <a:off x="11339869" y="4034720"/>
            <a:ext cx="0" cy="2516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B831F0B-34D1-4CC9-BC23-24881F6C2B48}"/>
              </a:ext>
            </a:extLst>
          </p:cNvPr>
          <p:cNvCxnSpPr/>
          <p:nvPr/>
        </p:nvCxnSpPr>
        <p:spPr>
          <a:xfrm>
            <a:off x="8162745" y="5044723"/>
            <a:ext cx="0" cy="2516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D0B25AB-E9A5-40BE-B1E9-75189B2AFCC6}"/>
              </a:ext>
            </a:extLst>
          </p:cNvPr>
          <p:cNvCxnSpPr/>
          <p:nvPr/>
        </p:nvCxnSpPr>
        <p:spPr>
          <a:xfrm>
            <a:off x="7906570" y="4020452"/>
            <a:ext cx="0" cy="2516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D7A69C9-E87E-0D06-8446-B43B06D7A1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375" y="398793"/>
            <a:ext cx="7686873" cy="387798"/>
          </a:xfrm>
        </p:spPr>
        <p:txBody>
          <a:bodyPr/>
          <a:lstStyle/>
          <a:p>
            <a:r>
              <a:rPr lang="fr-FR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 d’insertion – </a:t>
            </a:r>
            <a:r>
              <a:rPr lang="fr-FR" b="1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mois </a:t>
            </a:r>
            <a:r>
              <a:rPr lang="fr-FR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la formation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116A0CE-2455-5115-AC7C-BDDB0C73E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20AB0B-73A6-DB35-2240-DFD076625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Observatoire 2022 — </a:t>
            </a:r>
            <a:r>
              <a:rPr lang="fr-FR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Insertion alternants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1D0180-7310-3D81-A125-F6942E9D24FC}"/>
              </a:ext>
            </a:extLst>
          </p:cNvPr>
          <p:cNvSpPr txBox="1"/>
          <p:nvPr/>
        </p:nvSpPr>
        <p:spPr>
          <a:xfrm>
            <a:off x="781130" y="2091416"/>
            <a:ext cx="93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emploi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E8C60C-67C4-0214-7FF0-A0D666A55E75}"/>
              </a:ext>
            </a:extLst>
          </p:cNvPr>
          <p:cNvSpPr txBox="1"/>
          <p:nvPr/>
        </p:nvSpPr>
        <p:spPr>
          <a:xfrm>
            <a:off x="2805709" y="2116453"/>
            <a:ext cx="84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5A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 emploi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FE060E0-E5B3-CBCF-5F99-51B4DE425CF9}"/>
              </a:ext>
            </a:extLst>
          </p:cNvPr>
          <p:cNvSpPr txBox="1"/>
          <p:nvPr/>
        </p:nvSpPr>
        <p:spPr>
          <a:xfrm>
            <a:off x="6510" y="89965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Base = 7076 répondants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66B22701-6371-8B94-7713-05A667201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913009"/>
              </p:ext>
            </p:extLst>
          </p:nvPr>
        </p:nvGraphicFramePr>
        <p:xfrm>
          <a:off x="87923" y="3307719"/>
          <a:ext cx="12021828" cy="290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C54038B-FDF7-9C82-559F-0A92D77E6BB8}"/>
              </a:ext>
            </a:extLst>
          </p:cNvPr>
          <p:cNvSpPr txBox="1"/>
          <p:nvPr/>
        </p:nvSpPr>
        <p:spPr>
          <a:xfrm>
            <a:off x="2746659" y="5595855"/>
            <a:ext cx="1460988" cy="828000"/>
          </a:xfrm>
          <a:prstGeom prst="rect">
            <a:avLst/>
          </a:prstGeom>
          <a:solidFill>
            <a:srgbClr val="1946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48% </a:t>
            </a: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branches de l’OPCO ATLAS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DA98FEE-34B7-641B-E3AD-3569CDFBEAE4}"/>
              </a:ext>
            </a:extLst>
          </p:cNvPr>
          <p:cNvSpPr txBox="1"/>
          <p:nvPr/>
        </p:nvSpPr>
        <p:spPr>
          <a:xfrm>
            <a:off x="6584195" y="5597550"/>
            <a:ext cx="1460988" cy="828000"/>
          </a:xfrm>
          <a:prstGeom prst="rect">
            <a:avLst/>
          </a:prstGeom>
          <a:solidFill>
            <a:srgbClr val="2BA1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6% </a:t>
            </a: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branches de l’OPCO ATLAS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5F53349-1F66-D81B-85B1-1392EC65D351}"/>
              </a:ext>
            </a:extLst>
          </p:cNvPr>
          <p:cNvSpPr txBox="1"/>
          <p:nvPr/>
        </p:nvSpPr>
        <p:spPr>
          <a:xfrm>
            <a:off x="8457414" y="5595903"/>
            <a:ext cx="1460989" cy="8280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12% </a:t>
            </a: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branches de l’OPCO ATLAS</a:t>
            </a: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400B2153-EEDB-C9C4-77D4-351F000334F2}"/>
              </a:ext>
            </a:extLst>
          </p:cNvPr>
          <p:cNvSpPr txBox="1"/>
          <p:nvPr/>
        </p:nvSpPr>
        <p:spPr>
          <a:xfrm>
            <a:off x="6259408" y="6577991"/>
            <a:ext cx="3928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(*) contrat apprentissage 17% + professionnalisation 2% + alternance sans précision 6%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CCAB61F-4074-4AE2-996C-A27B32FB94C4}"/>
              </a:ext>
            </a:extLst>
          </p:cNvPr>
          <p:cNvSpPr txBox="1"/>
          <p:nvPr/>
        </p:nvSpPr>
        <p:spPr>
          <a:xfrm>
            <a:off x="7259493" y="3615177"/>
            <a:ext cx="138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Travailleur indépendant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DBCC076-81C1-4100-ABB5-FB02722A608F}"/>
              </a:ext>
            </a:extLst>
          </p:cNvPr>
          <p:cNvSpPr txBox="1"/>
          <p:nvPr/>
        </p:nvSpPr>
        <p:spPr>
          <a:xfrm>
            <a:off x="7369024" y="5214618"/>
            <a:ext cx="173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Autre contrat de travail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3CC7981-F74C-4A71-9B61-96C4202E97E7}"/>
              </a:ext>
            </a:extLst>
          </p:cNvPr>
          <p:cNvSpPr txBox="1"/>
          <p:nvPr/>
        </p:nvSpPr>
        <p:spPr>
          <a:xfrm>
            <a:off x="7682765" y="4266367"/>
            <a:ext cx="50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3%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39ED7CE-E73A-4C13-8D5F-94277A4E8C08}"/>
              </a:ext>
            </a:extLst>
          </p:cNvPr>
          <p:cNvSpPr txBox="1"/>
          <p:nvPr/>
        </p:nvSpPr>
        <p:spPr>
          <a:xfrm>
            <a:off x="7880882" y="4835178"/>
            <a:ext cx="50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1,7%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D530BB0-2132-4463-8B81-579D923BD62C}"/>
              </a:ext>
            </a:extLst>
          </p:cNvPr>
          <p:cNvSpPr txBox="1"/>
          <p:nvPr/>
        </p:nvSpPr>
        <p:spPr>
          <a:xfrm>
            <a:off x="10785330" y="3638657"/>
            <a:ext cx="119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poursuite d’études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AC3621B-DCC7-4BF5-8459-2B9F1BCFFA59}"/>
              </a:ext>
            </a:extLst>
          </p:cNvPr>
          <p:cNvSpPr txBox="1"/>
          <p:nvPr/>
        </p:nvSpPr>
        <p:spPr>
          <a:xfrm>
            <a:off x="11139099" y="4211392"/>
            <a:ext cx="50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8BD6D67-5D22-4C73-9FC7-BD5E3807C97D}"/>
              </a:ext>
            </a:extLst>
          </p:cNvPr>
          <p:cNvSpPr txBox="1"/>
          <p:nvPr/>
        </p:nvSpPr>
        <p:spPr>
          <a:xfrm>
            <a:off x="10468124" y="5357294"/>
            <a:ext cx="119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Autre situation sans emploi</a:t>
            </a:r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D385A61E-47F6-4201-89F8-BC057CCA9449}"/>
              </a:ext>
            </a:extLst>
          </p:cNvPr>
          <p:cNvSpPr/>
          <p:nvPr/>
        </p:nvSpPr>
        <p:spPr>
          <a:xfrm>
            <a:off x="3326365" y="5249007"/>
            <a:ext cx="291182" cy="252650"/>
          </a:xfrm>
          <a:prstGeom prst="downArrow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DAC5C09E-D329-4DA1-A6D4-50B38B1A4877}"/>
              </a:ext>
            </a:extLst>
          </p:cNvPr>
          <p:cNvSpPr/>
          <p:nvPr/>
        </p:nvSpPr>
        <p:spPr>
          <a:xfrm>
            <a:off x="7114378" y="5253845"/>
            <a:ext cx="291182" cy="252650"/>
          </a:xfrm>
          <a:prstGeom prst="downArrow">
            <a:avLst/>
          </a:prstGeom>
          <a:solidFill>
            <a:srgbClr val="2B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0C53B618-C918-45BA-87FB-A156E1AFD10F}"/>
              </a:ext>
            </a:extLst>
          </p:cNvPr>
          <p:cNvSpPr/>
          <p:nvPr/>
        </p:nvSpPr>
        <p:spPr>
          <a:xfrm>
            <a:off x="9042894" y="5246336"/>
            <a:ext cx="291182" cy="252650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B49696-F15A-5786-03B5-1D06EB430FF7}"/>
              </a:ext>
            </a:extLst>
          </p:cNvPr>
          <p:cNvSpPr txBox="1"/>
          <p:nvPr/>
        </p:nvSpPr>
        <p:spPr>
          <a:xfrm>
            <a:off x="382426" y="3146282"/>
            <a:ext cx="1731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65%</a:t>
            </a:r>
            <a:r>
              <a:rPr lang="fr-FR" sz="1600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les branches de l’OPCO ATLAS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FD5CA26-62F3-4263-94C0-4079078BF7DC}"/>
              </a:ext>
            </a:extLst>
          </p:cNvPr>
          <p:cNvSpPr txBox="1"/>
          <p:nvPr/>
        </p:nvSpPr>
        <p:spPr>
          <a:xfrm>
            <a:off x="10860705" y="4800118"/>
            <a:ext cx="50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520A29B-F48B-49E6-9244-0118232D2702}"/>
              </a:ext>
            </a:extLst>
          </p:cNvPr>
          <p:cNvSpPr txBox="1"/>
          <p:nvPr/>
        </p:nvSpPr>
        <p:spPr>
          <a:xfrm>
            <a:off x="4562063" y="2126946"/>
            <a:ext cx="125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Poursuite d’études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22261A36-0851-4AFA-96AC-92A389473A11}"/>
              </a:ext>
            </a:extLst>
          </p:cNvPr>
          <p:cNvGrpSpPr/>
          <p:nvPr/>
        </p:nvGrpSpPr>
        <p:grpSpPr>
          <a:xfrm>
            <a:off x="6989831" y="1107686"/>
            <a:ext cx="5149608" cy="1860881"/>
            <a:chOff x="3967231" y="1133086"/>
            <a:chExt cx="5149608" cy="1860881"/>
          </a:xfrm>
        </p:grpSpPr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EBC2AF27-7D7F-4ACC-AD16-065B2C12D48A}"/>
                </a:ext>
              </a:extLst>
            </p:cNvPr>
            <p:cNvSpPr txBox="1"/>
            <p:nvPr/>
          </p:nvSpPr>
          <p:spPr>
            <a:xfrm>
              <a:off x="4865504" y="1133086"/>
              <a:ext cx="3668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87% </a:t>
              </a:r>
              <a:r>
                <a:rPr lang="fr-FR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 alternants </a:t>
              </a:r>
              <a:r>
                <a:rPr lang="fr-FR" b="1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emploi</a:t>
              </a:r>
            </a:p>
            <a:p>
              <a:r>
                <a:rPr lang="fr-FR" b="1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 mois </a:t>
              </a:r>
              <a:r>
                <a:rPr lang="fr-FR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après leur formation</a:t>
              </a:r>
              <a:endParaRPr lang="fr-FR" sz="20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E20287CD-12DA-42D6-B0A8-69AD79C65DA9}"/>
                </a:ext>
              </a:extLst>
            </p:cNvPr>
            <p:cNvSpPr txBox="1"/>
            <p:nvPr/>
          </p:nvSpPr>
          <p:spPr>
            <a:xfrm>
              <a:off x="4001936" y="1224579"/>
              <a:ext cx="8604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400" b="1" dirty="0">
                  <a:solidFill>
                    <a:srgbClr val="194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2CB6D63F-CC46-48A5-A390-C5813CBF218F}"/>
                </a:ext>
              </a:extLst>
            </p:cNvPr>
            <p:cNvCxnSpPr>
              <a:cxnSpLocks/>
            </p:cNvCxnSpPr>
            <p:nvPr/>
          </p:nvCxnSpPr>
          <p:spPr>
            <a:xfrm>
              <a:off x="4844521" y="1270329"/>
              <a:ext cx="0" cy="504000"/>
            </a:xfrm>
            <a:prstGeom prst="line">
              <a:avLst/>
            </a:prstGeom>
            <a:ln w="12700">
              <a:solidFill>
                <a:srgbClr val="194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921793CA-5A0E-421E-88AD-F6B4353AE7C3}"/>
                </a:ext>
              </a:extLst>
            </p:cNvPr>
            <p:cNvGrpSpPr/>
            <p:nvPr/>
          </p:nvGrpSpPr>
          <p:grpSpPr>
            <a:xfrm>
              <a:off x="3967231" y="1937256"/>
              <a:ext cx="5149608" cy="1056711"/>
              <a:chOff x="3867643" y="977588"/>
              <a:chExt cx="5149608" cy="1056711"/>
            </a:xfrm>
          </p:grpSpPr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B82129BA-FD40-4E04-95C6-C4D64443F153}"/>
                  </a:ext>
                </a:extLst>
              </p:cNvPr>
              <p:cNvSpPr txBox="1"/>
              <p:nvPr/>
            </p:nvSpPr>
            <p:spPr>
              <a:xfrm>
                <a:off x="4293868" y="1752202"/>
                <a:ext cx="47233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5475" lvl="1" indent="-168275">
                  <a:buFont typeface="Wingdings 3" panose="05040102010807070707" pitchFamily="18" charset="2"/>
                  <a:buChar char=""/>
                  <a:tabLst>
                    <a:tab pos="715963" algn="l"/>
                  </a:tabLst>
                </a:pPr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Experts-comptables et commissaires aux comptes :</a:t>
                </a:r>
                <a:r>
                  <a:rPr lang="fr-FR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2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92%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11C8DACA-CB50-4C80-8E29-26E790FD3E35}"/>
                  </a:ext>
                </a:extLst>
              </p:cNvPr>
              <p:cNvSpPr txBox="1"/>
              <p:nvPr/>
            </p:nvSpPr>
            <p:spPr>
              <a:xfrm>
                <a:off x="3867643" y="999750"/>
                <a:ext cx="8604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fr-FR" sz="14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Contrat 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D161694C-D073-424A-A782-14B6D6112F15}"/>
                  </a:ext>
                </a:extLst>
              </p:cNvPr>
              <p:cNvSpPr txBox="1"/>
              <p:nvPr/>
            </p:nvSpPr>
            <p:spPr>
              <a:xfrm>
                <a:off x="4705270" y="977588"/>
                <a:ext cx="34276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taux d’insertion </a:t>
                </a:r>
                <a:r>
                  <a:rPr lang="fr-FR" sz="1200" b="1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similaires</a:t>
                </a:r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entre les contrats d’apprentissage et de professionnalisation</a:t>
                </a:r>
              </a:p>
            </p:txBody>
          </p: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55F9D88D-F08A-40A1-8FB7-CC33B07B1C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8335" y="1072661"/>
                <a:ext cx="0" cy="360000"/>
              </a:xfrm>
              <a:prstGeom prst="line">
                <a:avLst/>
              </a:prstGeom>
              <a:ln w="12700">
                <a:solidFill>
                  <a:srgbClr val="194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936AF40F-18BC-430A-B0AA-5911914498EE}"/>
                  </a:ext>
                </a:extLst>
              </p:cNvPr>
              <p:cNvSpPr txBox="1"/>
              <p:nvPr/>
            </p:nvSpPr>
            <p:spPr>
              <a:xfrm>
                <a:off x="3867643" y="1611179"/>
                <a:ext cx="8604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fr-FR" sz="14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Branche </a:t>
                </a:r>
              </a:p>
            </p:txBody>
          </p:sp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DB8607D1-1E88-4884-9438-F624141DF40B}"/>
                  </a:ext>
                </a:extLst>
              </p:cNvPr>
              <p:cNvSpPr txBox="1"/>
              <p:nvPr/>
            </p:nvSpPr>
            <p:spPr>
              <a:xfrm>
                <a:off x="4725785" y="1579178"/>
                <a:ext cx="342761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taux d’insertion </a:t>
                </a:r>
                <a:r>
                  <a:rPr lang="fr-FR" sz="1200" b="1" dirty="0">
                    <a:solidFill>
                      <a:srgbClr val="36C86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supérieur</a:t>
                </a:r>
                <a:r>
                  <a:rPr lang="fr-FR" sz="1200" dirty="0">
                    <a:solidFill>
                      <a:srgbClr val="1946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au sein des branches …</a:t>
                </a:r>
              </a:p>
            </p:txBody>
          </p: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6D95D4C6-93A5-4036-B34C-BD4366A28A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8335" y="1638299"/>
                <a:ext cx="0" cy="396000"/>
              </a:xfrm>
              <a:prstGeom prst="line">
                <a:avLst/>
              </a:prstGeom>
              <a:ln w="12700">
                <a:solidFill>
                  <a:srgbClr val="194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53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728F325-2267-7D11-6A3C-B1581D615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375" y="398793"/>
            <a:ext cx="8980835" cy="775597"/>
          </a:xfrm>
        </p:spPr>
        <p:txBody>
          <a:bodyPr/>
          <a:lstStyle/>
          <a:p>
            <a:r>
              <a:rPr lang="fr-FR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Principaux indicateurs – </a:t>
            </a:r>
            <a:r>
              <a:rPr lang="fr-FR" b="1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mois </a:t>
            </a:r>
            <a:r>
              <a:rPr lang="fr-FR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la formation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F6EC0B-F594-2F22-EE1F-B7DE73F09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90BB05-3EB3-780A-F8F1-F334AD489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Observatoire 2022 — </a:t>
            </a:r>
            <a:r>
              <a:rPr lang="fr-FR" dirty="0">
                <a:solidFill>
                  <a:srgbClr val="36C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Insertion alternants</a:t>
            </a:r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368E9B6C-39B5-F689-7C11-7197C3C99653}"/>
              </a:ext>
            </a:extLst>
          </p:cNvPr>
          <p:cNvSpPr>
            <a:spLocks noChangeAspect="1"/>
          </p:cNvSpPr>
          <p:nvPr/>
        </p:nvSpPr>
        <p:spPr>
          <a:xfrm>
            <a:off x="157881" y="1385272"/>
            <a:ext cx="1080177" cy="865235"/>
          </a:xfrm>
          <a:prstGeom prst="teardrop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91%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4F4F2C64-C55F-0193-5DEB-108983AD639B}"/>
              </a:ext>
            </a:extLst>
          </p:cNvPr>
          <p:cNvSpPr txBox="1">
            <a:spLocks/>
          </p:cNvSpPr>
          <p:nvPr/>
        </p:nvSpPr>
        <p:spPr>
          <a:xfrm>
            <a:off x="1371600" y="1385272"/>
            <a:ext cx="6654722" cy="7478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</a:t>
            </a:r>
            <a:r>
              <a:rPr lang="fr-FR" sz="1800" b="1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satisfaits des périodes en entreprise </a:t>
            </a:r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leur alternance</a:t>
            </a:r>
          </a:p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4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dont 62% très satisfaits</a:t>
            </a:r>
          </a:p>
          <a:p>
            <a:pPr lvl="2" algn="just"/>
            <a:endParaRPr lang="fr-FR" sz="18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1D8A79-13D5-BAF1-B7C8-2823AC96CE09}"/>
              </a:ext>
            </a:extLst>
          </p:cNvPr>
          <p:cNvSpPr txBox="1"/>
          <p:nvPr/>
        </p:nvSpPr>
        <p:spPr>
          <a:xfrm>
            <a:off x="857390" y="5994277"/>
            <a:ext cx="358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Q1 : Satisfaction vis-à-vis des périodes en entreprise au cours de l’alternance</a:t>
            </a:r>
          </a:p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Q4 :  Satisfaction concernant l’organisme de formation</a:t>
            </a:r>
          </a:p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Q24 : Impact de la formation en alternance sur la situation professionnelle</a:t>
            </a:r>
          </a:p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Q26 : Satisfaction globale d’avoir suivi une formation en alternance</a:t>
            </a:r>
          </a:p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Q27 : Recommandation à l’entourage de suivre une formation en alternance</a:t>
            </a:r>
          </a:p>
        </p:txBody>
      </p:sp>
      <p:sp>
        <p:nvSpPr>
          <p:cNvPr id="9" name="Larme 8">
            <a:extLst>
              <a:ext uri="{FF2B5EF4-FFF2-40B4-BE49-F238E27FC236}">
                <a16:creationId xmlns:a16="http://schemas.microsoft.com/office/drawing/2014/main" id="{28F0FE9E-3EC7-50CD-F6DE-A1D2B1A976A3}"/>
              </a:ext>
            </a:extLst>
          </p:cNvPr>
          <p:cNvSpPr>
            <a:spLocks noChangeAspect="1"/>
          </p:cNvSpPr>
          <p:nvPr/>
        </p:nvSpPr>
        <p:spPr>
          <a:xfrm>
            <a:off x="157881" y="2917355"/>
            <a:ext cx="1080177" cy="865235"/>
          </a:xfrm>
          <a:prstGeom prst="teardrop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86%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EA83AACF-890A-A312-7847-792DC5463BE5}"/>
              </a:ext>
            </a:extLst>
          </p:cNvPr>
          <p:cNvSpPr txBox="1">
            <a:spLocks/>
          </p:cNvSpPr>
          <p:nvPr/>
        </p:nvSpPr>
        <p:spPr>
          <a:xfrm>
            <a:off x="1371600" y="2917355"/>
            <a:ext cx="6654722" cy="7478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</a:t>
            </a:r>
            <a:r>
              <a:rPr lang="fr-FR" sz="1800" b="1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satisfaits de leur organisme de formation</a:t>
            </a:r>
          </a:p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4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dont 46% très satisfaits</a:t>
            </a:r>
          </a:p>
          <a:p>
            <a:pPr lvl="2" algn="just"/>
            <a:endParaRPr lang="fr-FR" sz="18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arme 10">
            <a:extLst>
              <a:ext uri="{FF2B5EF4-FFF2-40B4-BE49-F238E27FC236}">
                <a16:creationId xmlns:a16="http://schemas.microsoft.com/office/drawing/2014/main" id="{F953A2A5-903D-738B-1B76-A3A84713488A}"/>
              </a:ext>
            </a:extLst>
          </p:cNvPr>
          <p:cNvSpPr>
            <a:spLocks noChangeAspect="1"/>
          </p:cNvSpPr>
          <p:nvPr/>
        </p:nvSpPr>
        <p:spPr>
          <a:xfrm>
            <a:off x="157881" y="4470364"/>
            <a:ext cx="1080177" cy="865235"/>
          </a:xfrm>
          <a:prstGeom prst="teardrop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86%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98EFABB-0DB7-BF19-D133-61B53DD8D061}"/>
              </a:ext>
            </a:extLst>
          </p:cNvPr>
          <p:cNvSpPr txBox="1">
            <a:spLocks/>
          </p:cNvSpPr>
          <p:nvPr/>
        </p:nvSpPr>
        <p:spPr>
          <a:xfrm>
            <a:off x="1371600" y="4399174"/>
            <a:ext cx="5505567" cy="124649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Déclarent que </a:t>
            </a:r>
            <a:r>
              <a:rPr lang="fr-FR" sz="1800" b="1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fait d’avoir suivi une formation en alternance a été déterminant dans leur situation </a:t>
            </a:r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mois après la formation.</a:t>
            </a:r>
          </a:p>
          <a:p>
            <a:pPr lvl="2" algn="just"/>
            <a:r>
              <a:rPr lang="fr-FR" sz="18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4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dont 58% très déterminant</a:t>
            </a:r>
          </a:p>
          <a:p>
            <a:pPr lvl="2" algn="just"/>
            <a:endParaRPr lang="fr-FR" sz="1800" dirty="0">
              <a:solidFill>
                <a:srgbClr val="194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31DF317-6EEF-41E1-C496-409D1C622436}"/>
              </a:ext>
            </a:extLst>
          </p:cNvPr>
          <p:cNvSpPr/>
          <p:nvPr/>
        </p:nvSpPr>
        <p:spPr bwMode="auto">
          <a:xfrm>
            <a:off x="7959374" y="1542454"/>
            <a:ext cx="2153355" cy="2068480"/>
          </a:xfrm>
          <a:prstGeom prst="ellipse">
            <a:avLst/>
          </a:prstGeom>
          <a:solidFill>
            <a:srgbClr val="194626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D84AFF6-1CC6-2D9A-5BCB-409A56793E51}"/>
              </a:ext>
            </a:extLst>
          </p:cNvPr>
          <p:cNvSpPr txBox="1"/>
          <p:nvPr/>
        </p:nvSpPr>
        <p:spPr>
          <a:xfrm>
            <a:off x="8293720" y="2602191"/>
            <a:ext cx="142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Satisfaction globale</a:t>
            </a:r>
          </a:p>
          <a:p>
            <a:pPr algn="ctr"/>
            <a:endParaRPr lang="fr-FR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13BA77D2-6084-377D-C633-EBB612E4E6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82" t="28948" r="25782" b="36063"/>
          <a:stretch/>
        </p:blipFill>
        <p:spPr>
          <a:xfrm>
            <a:off x="7042541" y="2995797"/>
            <a:ext cx="1523422" cy="1049508"/>
          </a:xfrm>
          <a:prstGeom prst="rect">
            <a:avLst/>
          </a:prstGeom>
        </p:spPr>
      </p:pic>
      <p:graphicFrame>
        <p:nvGraphicFramePr>
          <p:cNvPr id="43" name="Graphique 42">
            <a:extLst>
              <a:ext uri="{FF2B5EF4-FFF2-40B4-BE49-F238E27FC236}">
                <a16:creationId xmlns:a16="http://schemas.microsoft.com/office/drawing/2014/main" id="{7C35462D-BC2F-807C-617C-EFBB805FE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918016"/>
              </p:ext>
            </p:extLst>
          </p:nvPr>
        </p:nvGraphicFramePr>
        <p:xfrm>
          <a:off x="8334646" y="1697071"/>
          <a:ext cx="1251631" cy="90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Ellipse 43">
            <a:extLst>
              <a:ext uri="{FF2B5EF4-FFF2-40B4-BE49-F238E27FC236}">
                <a16:creationId xmlns:a16="http://schemas.microsoft.com/office/drawing/2014/main" id="{87CC9480-509D-1371-C4EE-68FCD15923F2}"/>
              </a:ext>
            </a:extLst>
          </p:cNvPr>
          <p:cNvSpPr/>
          <p:nvPr/>
        </p:nvSpPr>
        <p:spPr bwMode="auto">
          <a:xfrm>
            <a:off x="7959374" y="3335082"/>
            <a:ext cx="2153355" cy="2068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B571391-2F72-05C6-9A6E-42FFDCB9E0C2}"/>
              </a:ext>
            </a:extLst>
          </p:cNvPr>
          <p:cNvSpPr txBox="1"/>
          <p:nvPr/>
        </p:nvSpPr>
        <p:spPr>
          <a:xfrm>
            <a:off x="8287589" y="4465938"/>
            <a:ext cx="152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Promoteurs (note 8 à 10)</a:t>
            </a:r>
          </a:p>
          <a:p>
            <a:pPr algn="ctr"/>
            <a:endParaRPr lang="fr-FR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6" name="Graphique 45">
            <a:extLst>
              <a:ext uri="{FF2B5EF4-FFF2-40B4-BE49-F238E27FC236}">
                <a16:creationId xmlns:a16="http://schemas.microsoft.com/office/drawing/2014/main" id="{1938FA08-0003-24B5-C103-7563A8FF1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996821"/>
              </p:ext>
            </p:extLst>
          </p:nvPr>
        </p:nvGraphicFramePr>
        <p:xfrm>
          <a:off x="8373992" y="3540522"/>
          <a:ext cx="1251631" cy="90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:a16="http://schemas.microsoft.com/office/drawing/2014/main" id="{CFCF1994-0743-A0E8-5E8D-09BD19E694B3}"/>
              </a:ext>
            </a:extLst>
          </p:cNvPr>
          <p:cNvSpPr txBox="1"/>
          <p:nvPr/>
        </p:nvSpPr>
        <p:spPr>
          <a:xfrm>
            <a:off x="8653103" y="374303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74 %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952595D-C5D0-292E-3847-983FB4FA8702}"/>
              </a:ext>
            </a:extLst>
          </p:cNvPr>
          <p:cNvSpPr txBox="1"/>
          <p:nvPr/>
        </p:nvSpPr>
        <p:spPr>
          <a:xfrm>
            <a:off x="10038647" y="2671357"/>
            <a:ext cx="2153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94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dont 79% très satisfaits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482F26-E574-1100-389C-71D50181C1A7}"/>
              </a:ext>
            </a:extLst>
          </p:cNvPr>
          <p:cNvSpPr txBox="1"/>
          <p:nvPr/>
        </p:nvSpPr>
        <p:spPr>
          <a:xfrm>
            <a:off x="10038647" y="4335467"/>
            <a:ext cx="2153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avec une note moyenne de recommandation de </a:t>
            </a:r>
            <a:r>
              <a:rPr lang="fr-FR" sz="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9,1 sur 10</a:t>
            </a:r>
            <a:endParaRPr lang="fr-FR" sz="14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138CA00-4F31-42EC-F319-84A16949D8BA}"/>
              </a:ext>
            </a:extLst>
          </p:cNvPr>
          <p:cNvSpPr txBox="1"/>
          <p:nvPr/>
        </p:nvSpPr>
        <p:spPr>
          <a:xfrm>
            <a:off x="8565963" y="1852198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96 %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B1E1D59-1950-B3C8-4B3F-745064B13373}"/>
              </a:ext>
            </a:extLst>
          </p:cNvPr>
          <p:cNvSpPr txBox="1"/>
          <p:nvPr/>
        </p:nvSpPr>
        <p:spPr>
          <a:xfrm>
            <a:off x="3576" y="937777"/>
            <a:ext cx="2142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Base = 3462 répondants</a:t>
            </a:r>
          </a:p>
        </p:txBody>
      </p:sp>
    </p:spTree>
    <p:extLst>
      <p:ext uri="{BB962C8B-B14F-4D97-AF65-F5344CB8AC3E}">
        <p14:creationId xmlns:p14="http://schemas.microsoft.com/office/powerpoint/2010/main" val="99948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9DAE08A-2A12-4C27-BFE2-ABEEED3E44A0}"/>
              </a:ext>
            </a:extLst>
          </p:cNvPr>
          <p:cNvSpPr txBox="1"/>
          <p:nvPr/>
        </p:nvSpPr>
        <p:spPr>
          <a:xfrm>
            <a:off x="3807071" y="3429000"/>
            <a:ext cx="497644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ircular Std Medium" panose="020B0604020101020102" pitchFamily="34" charset="77"/>
                <a:cs typeface="Circular Std Medium" panose="020B0604020101020102" pitchFamily="34" charset="77"/>
              </a:rPr>
              <a:t>Rendez-vous le 28 novembre pour le rapport final de l’étude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04C7B1-C471-417B-8B3A-5CF40C0513B9}"/>
              </a:ext>
            </a:extLst>
          </p:cNvPr>
          <p:cNvSpPr txBox="1"/>
          <p:nvPr/>
        </p:nvSpPr>
        <p:spPr>
          <a:xfrm>
            <a:off x="3048000" y="176483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6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ular Std Medium" panose="020B0604020101020102" pitchFamily="34" charset="77"/>
                <a:cs typeface="Circular Std Medium" panose="020B0604020101020102" pitchFamily="34" charset="77"/>
              </a:rPr>
              <a:t>Et après ?</a:t>
            </a:r>
            <a:endParaRPr lang="fr-FR" sz="6000" dirty="0">
              <a:solidFill>
                <a:schemeClr val="bg1"/>
              </a:solidFill>
              <a:latin typeface="Circular Std Medium" panose="020B0604020101020102" pitchFamily="34" charset="77"/>
              <a:cs typeface="Circular Std Medium" panose="020B060402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365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tlas">
      <a:majorFont>
        <a:latin typeface="Circular Std Book"/>
        <a:ea typeface=""/>
        <a:cs typeface=""/>
      </a:majorFont>
      <a:minorFont>
        <a:latin typeface="Circular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746</Words>
  <Application>Microsoft Office PowerPoint</Application>
  <PresentationFormat>Grand écran</PresentationFormat>
  <Paragraphs>129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Calibri</vt:lpstr>
      <vt:lpstr>Circular Std Black</vt:lpstr>
      <vt:lpstr>Circular Std Bold</vt:lpstr>
      <vt:lpstr>Circular Std Book</vt:lpstr>
      <vt:lpstr>Circular Std Book Italic</vt:lpstr>
      <vt:lpstr>Circular Std Medium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COHDA;Marina BRETON;Cécile LORIDAN-BICHON</dc:creator>
  <cp:lastModifiedBy>Valérie Coat</cp:lastModifiedBy>
  <cp:revision>989</cp:revision>
  <dcterms:created xsi:type="dcterms:W3CDTF">2021-05-11T14:18:12Z</dcterms:created>
  <dcterms:modified xsi:type="dcterms:W3CDTF">2022-12-08T15:34:46Z</dcterms:modified>
</cp:coreProperties>
</file>